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5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Override6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91" r:id="rId5"/>
    <p:sldId id="303" r:id="rId6"/>
    <p:sldId id="297" r:id="rId7"/>
    <p:sldId id="286" r:id="rId8"/>
    <p:sldId id="300" r:id="rId9"/>
    <p:sldId id="287" r:id="rId10"/>
    <p:sldId id="311" r:id="rId11"/>
    <p:sldId id="312" r:id="rId12"/>
    <p:sldId id="315" r:id="rId13"/>
    <p:sldId id="299" r:id="rId14"/>
    <p:sldId id="290" r:id="rId15"/>
    <p:sldId id="320" r:id="rId16"/>
    <p:sldId id="313" r:id="rId17"/>
    <p:sldId id="317" r:id="rId18"/>
    <p:sldId id="318" r:id="rId19"/>
    <p:sldId id="316" r:id="rId20"/>
    <p:sldId id="288" r:id="rId21"/>
    <p:sldId id="306" r:id="rId22"/>
    <p:sldId id="305" r:id="rId23"/>
    <p:sldId id="302" r:id="rId24"/>
    <p:sldId id="309" r:id="rId25"/>
    <p:sldId id="26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462"/>
    <a:srgbClr val="EF9FA7"/>
    <a:srgbClr val="E6E6E6"/>
    <a:srgbClr val="FFFFFF"/>
    <a:srgbClr val="FFFFFC"/>
    <a:srgbClr val="F7FCFE"/>
    <a:srgbClr val="F3F3F3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06" autoAdjust="0"/>
    <p:restoredTop sz="95317" autoAdjust="0"/>
  </p:normalViewPr>
  <p:slideViewPr>
    <p:cSldViewPr snapToGrid="0" showGuides="1">
      <p:cViewPr varScale="1">
        <p:scale>
          <a:sx n="84" d="100"/>
          <a:sy n="84" d="100"/>
        </p:scale>
        <p:origin x="101" y="120"/>
      </p:cViewPr>
      <p:guideLst>
        <p:guide orient="horz" pos="142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392714648920788E-2"/>
          <c:y val="5.7165144475900282E-3"/>
          <c:w val="0.95249068518158286"/>
          <c:h val="0.93711834107650971"/>
        </c:manualLayout>
      </c:layout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2.8761179222168785E-2"/>
                  <c:y val="-4.5887159048561957E-2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/>
                      <a:t>美国 </a:t>
                    </a:r>
                    <a:r>
                      <a:rPr lang="en-US" altLang="zh-CN" dirty="0"/>
                      <a:t>44.8%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458-4BAB-B144-A779637BC5C7}"/>
                </c:ext>
              </c:extLst>
            </c:dLbl>
            <c:dLbl>
              <c:idx val="1"/>
              <c:layout>
                <c:manualLayout>
                  <c:x val="-0.18989225644948901"/>
                  <c:y val="8.0705861030276341E-2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/>
                      <a:t>澳大利亚 </a:t>
                    </a:r>
                    <a:r>
                      <a:rPr lang="en-US" altLang="zh-CN" dirty="0"/>
                      <a:t>10.3%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458-4BAB-B144-A779637BC5C7}"/>
                </c:ext>
              </c:extLst>
            </c:dLbl>
            <c:dLbl>
              <c:idx val="2"/>
              <c:layout>
                <c:manualLayout>
                  <c:x val="-9.495452559825604E-2"/>
                  <c:y val="-7.7520103358028586E-2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/>
                      <a:t>英国 </a:t>
                    </a:r>
                    <a:r>
                      <a:rPr lang="en-US" altLang="zh-CN" dirty="0"/>
                      <a:t>9.3%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5458-4BAB-B144-A779637BC5C7}"/>
                </c:ext>
              </c:extLst>
            </c:dLbl>
            <c:dLbl>
              <c:idx val="3"/>
              <c:layout>
                <c:manualLayout>
                  <c:x val="-0.10606355097284446"/>
                  <c:y val="8.8942910146808912E-2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/>
                      <a:t>芬兰 </a:t>
                    </a:r>
                    <a:r>
                      <a:rPr lang="en-US" altLang="zh-CN" dirty="0"/>
                      <a:t>8.9%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5458-4BAB-B144-A779637BC5C7}"/>
                </c:ext>
              </c:extLst>
            </c:dLbl>
            <c:dLbl>
              <c:idx val="4"/>
              <c:layout>
                <c:manualLayout>
                  <c:x val="-0.13752195222814273"/>
                  <c:y val="-0.10619708426254836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/>
                      <a:t>德国 </a:t>
                    </a:r>
                    <a:r>
                      <a:rPr lang="en-US" altLang="zh-CN" dirty="0"/>
                      <a:t>6.5%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5458-4BAB-B144-A779637BC5C7}"/>
                </c:ext>
              </c:extLst>
            </c:dLbl>
            <c:dLbl>
              <c:idx val="5"/>
              <c:layout>
                <c:manualLayout>
                  <c:x val="-4.8320407988368093E-3"/>
                  <c:y val="-0.11183100182815943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>
                        <a:solidFill>
                          <a:srgbClr val="FF0000"/>
                        </a:solidFill>
                      </a:rPr>
                      <a:t>中国 </a:t>
                    </a:r>
                    <a:r>
                      <a:rPr lang="en-US" altLang="zh-CN" dirty="0">
                        <a:solidFill>
                          <a:srgbClr val="FF0000"/>
                        </a:solidFill>
                      </a:rPr>
                      <a:t>0.96%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5458-4BAB-B144-A779637BC5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Sheet1!$A$1:$A$6</c:f>
              <c:strCache>
                <c:ptCount val="6"/>
                <c:pt idx="0">
                  <c:v>美国</c:v>
                </c:pt>
                <c:pt idx="1">
                  <c:v>澳大利亚</c:v>
                </c:pt>
                <c:pt idx="2">
                  <c:v>英国</c:v>
                </c:pt>
                <c:pt idx="3">
                  <c:v>芬兰</c:v>
                </c:pt>
                <c:pt idx="4">
                  <c:v>德国</c:v>
                </c:pt>
                <c:pt idx="5">
                  <c:v>中国</c:v>
                </c:pt>
              </c:strCache>
            </c:strRef>
          </c:cat>
          <c:val>
            <c:numRef>
              <c:f>Sheet1!$B$1:$B$6</c:f>
              <c:numCache>
                <c:formatCode>General</c:formatCode>
                <c:ptCount val="6"/>
                <c:pt idx="0">
                  <c:v>0.44800000000000001</c:v>
                </c:pt>
                <c:pt idx="1">
                  <c:v>0.10299999999999999</c:v>
                </c:pt>
                <c:pt idx="2">
                  <c:v>9.2999999999999999E-2</c:v>
                </c:pt>
                <c:pt idx="3">
                  <c:v>8.8999999999999996E-2</c:v>
                </c:pt>
                <c:pt idx="4">
                  <c:v>6.5000000000000002E-2</c:v>
                </c:pt>
                <c:pt idx="5">
                  <c:v>9.5999999999999992E-3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58-4BAB-B144-A779637BC5C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75286848"/>
        <c:axId val="775290784"/>
      </c:lineChart>
      <c:catAx>
        <c:axId val="775286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75290784"/>
        <c:crosses val="autoZero"/>
        <c:auto val="1"/>
        <c:lblAlgn val="ctr"/>
        <c:lblOffset val="100"/>
        <c:noMultiLvlLbl val="0"/>
      </c:catAx>
      <c:valAx>
        <c:axId val="7752907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7528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1">
          <a:latin typeface="+mn-ea"/>
          <a:ea typeface="+mn-ea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00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39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4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681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87" r:id="rId4"/>
    <p:sldLayoutId id="2147483672" r:id="rId5"/>
    <p:sldLayoutId id="2147483683" r:id="rId6"/>
    <p:sldLayoutId id="2147483684" r:id="rId7"/>
    <p:sldLayoutId id="2147483685" r:id="rId8"/>
    <p:sldLayoutId id="2147483686" r:id="rId9"/>
    <p:sldLayoutId id="2147483682" r:id="rId10"/>
    <p:sldLayoutId id="2147483678" r:id="rId11"/>
    <p:sldLayoutId id="2147483688" r:id="rId12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2.emf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.emf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10" Type="http://schemas.openxmlformats.org/officeDocument/2006/relationships/image" Target="../media/image3.jpeg"/><Relationship Id="rId4" Type="http://schemas.openxmlformats.org/officeDocument/2006/relationships/tags" Target="../tags/tag18.xml"/><Relationship Id="rId9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E8046C-AB43-4CA8-B822-A68A004E84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39AFE2-B0BF-468D-AD04-62E67275F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8180961" y="-1"/>
            <a:ext cx="4011037" cy="299061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DB6186-B727-4B3C-B4D3-B3CE88ABA9CB}"/>
              </a:ext>
            </a:extLst>
          </p:cNvPr>
          <p:cNvSpPr txBox="1"/>
          <p:nvPr/>
        </p:nvSpPr>
        <p:spPr>
          <a:xfrm>
            <a:off x="947737" y="2323237"/>
            <a:ext cx="10296525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latin typeface="+mj-ea"/>
                <a:ea typeface="+mj-ea"/>
              </a:rPr>
              <a:t>基于</a:t>
            </a:r>
            <a:r>
              <a:rPr lang="en-US" altLang="zh-CN" sz="5400" b="1" dirty="0">
                <a:latin typeface="+mj-ea"/>
                <a:ea typeface="+mj-ea"/>
              </a:rPr>
              <a:t>Scratch</a:t>
            </a:r>
            <a:r>
              <a:rPr lang="zh-CN" altLang="en-US" sz="5400" b="1" dirty="0">
                <a:latin typeface="+mj-ea"/>
                <a:ea typeface="+mj-ea"/>
              </a:rPr>
              <a:t>的人工智能</a:t>
            </a:r>
            <a:endParaRPr lang="en-US" altLang="zh-CN" sz="5400" b="1" dirty="0"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latin typeface="+mj-ea"/>
                <a:ea typeface="+mj-ea"/>
              </a:rPr>
              <a:t>少儿编程平台</a:t>
            </a: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93113" y="498831"/>
            <a:ext cx="4203131" cy="828384"/>
            <a:chOff x="779333" y="192424"/>
            <a:chExt cx="4203131" cy="828384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79333" y="192424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算法部分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77573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" altLang="zh-CN" sz="1400" dirty="0"/>
                <a:t>Innovative design</a:t>
              </a:r>
              <a:endParaRPr lang="en-US" altLang="zh-CN" sz="14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35466F9-AC80-FB41-80AF-89C3DF36FFBF}"/>
              </a:ext>
            </a:extLst>
          </p:cNvPr>
          <p:cNvGrpSpPr/>
          <p:nvPr/>
        </p:nvGrpSpPr>
        <p:grpSpPr>
          <a:xfrm>
            <a:off x="1193113" y="1824689"/>
            <a:ext cx="3779296" cy="1973119"/>
            <a:chOff x="1369210" y="4823095"/>
            <a:chExt cx="3779296" cy="197311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2901642-2081-9E4B-AB41-6D3CE76EE156}"/>
                </a:ext>
              </a:extLst>
            </p:cNvPr>
            <p:cNvSpPr txBox="1"/>
            <p:nvPr/>
          </p:nvSpPr>
          <p:spPr>
            <a:xfrm>
              <a:off x="2891808" y="5093247"/>
              <a:ext cx="2256698" cy="1702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+mn-ea"/>
                </a:rPr>
                <a:t>人脸识别、表情识别</a:t>
              </a:r>
              <a:endParaRPr lang="en-US" altLang="zh-CN" b="1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+mn-ea"/>
                </a:rPr>
                <a:t>路径识别、卡片识别</a:t>
              </a:r>
              <a:endParaRPr lang="en-US" altLang="zh-CN" b="1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+mn-ea"/>
                </a:rPr>
                <a:t>语音播报、物体跟踪</a:t>
              </a:r>
            </a:p>
            <a:p>
              <a:pPr>
                <a:lnSpc>
                  <a:spcPct val="150000"/>
                </a:lnSpc>
              </a:pPr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AD442D9-BDDA-6A4B-B8AC-229E0D5523AB}"/>
                </a:ext>
              </a:extLst>
            </p:cNvPr>
            <p:cNvGrpSpPr/>
            <p:nvPr/>
          </p:nvGrpSpPr>
          <p:grpSpPr>
            <a:xfrm>
              <a:off x="1369210" y="4823095"/>
              <a:ext cx="1384742" cy="1507939"/>
              <a:chOff x="2833959" y="2274280"/>
              <a:chExt cx="2631746" cy="2864159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7D7900A1-69F0-1C4A-BD1B-CF4456159B3F}"/>
                  </a:ext>
                </a:extLst>
              </p:cNvPr>
              <p:cNvGrpSpPr/>
              <p:nvPr/>
            </p:nvGrpSpPr>
            <p:grpSpPr>
              <a:xfrm>
                <a:off x="3240538" y="2274280"/>
                <a:ext cx="1818589" cy="1893912"/>
                <a:chOff x="3240538" y="2274280"/>
                <a:chExt cx="1818589" cy="1893912"/>
              </a:xfrm>
            </p:grpSpPr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C948C03F-A2CB-704A-8180-B60FD77C45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0538" y="2274280"/>
                  <a:ext cx="1818589" cy="1893912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56AE9B97-4E01-C94C-83FE-39E18E88F3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1191" y="2435692"/>
                  <a:ext cx="1517285" cy="157108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35" name="任意多边形: 形状 70">
                  <a:extLst>
                    <a:ext uri="{FF2B5EF4-FFF2-40B4-BE49-F238E27FC236}">
                      <a16:creationId xmlns:a16="http://schemas.microsoft.com/office/drawing/2014/main" id="{C280D3BD-48A9-2A40-8E04-5921E82AB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840" y="2942243"/>
                  <a:ext cx="557986" cy="557986"/>
                </a:xfrm>
                <a:custGeom>
                  <a:avLst/>
                  <a:gdLst>
                    <a:gd name="T0" fmla="+- 0 10800 98"/>
                    <a:gd name="T1" fmla="*/ T0 w 21404"/>
                    <a:gd name="T2" fmla="+- 0 10864 128"/>
                    <a:gd name="T3" fmla="*/ 10864 h 21472"/>
                    <a:gd name="T4" fmla="+- 0 10800 98"/>
                    <a:gd name="T5" fmla="*/ T4 w 21404"/>
                    <a:gd name="T6" fmla="+- 0 10864 128"/>
                    <a:gd name="T7" fmla="*/ 10864 h 21472"/>
                    <a:gd name="T8" fmla="+- 0 10800 98"/>
                    <a:gd name="T9" fmla="*/ T8 w 21404"/>
                    <a:gd name="T10" fmla="+- 0 10864 128"/>
                    <a:gd name="T11" fmla="*/ 10864 h 21472"/>
                    <a:gd name="T12" fmla="+- 0 10800 98"/>
                    <a:gd name="T13" fmla="*/ T12 w 21404"/>
                    <a:gd name="T14" fmla="+- 0 10864 128"/>
                    <a:gd name="T15" fmla="*/ 10864 h 2147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04" h="21472">
                      <a:moveTo>
                        <a:pt x="3386" y="13932"/>
                      </a:moveTo>
                      <a:cubicBezTo>
                        <a:pt x="4126" y="16483"/>
                        <a:pt x="4518" y="17503"/>
                        <a:pt x="6826" y="18467"/>
                      </a:cubicBezTo>
                      <a:cubicBezTo>
                        <a:pt x="8742" y="19998"/>
                        <a:pt x="9918" y="21472"/>
                        <a:pt x="10702" y="21472"/>
                      </a:cubicBezTo>
                      <a:cubicBezTo>
                        <a:pt x="11486" y="21472"/>
                        <a:pt x="12662" y="19998"/>
                        <a:pt x="14578" y="18978"/>
                      </a:cubicBezTo>
                      <a:cubicBezTo>
                        <a:pt x="16886" y="17503"/>
                        <a:pt x="16102" y="17503"/>
                        <a:pt x="16886" y="14499"/>
                      </a:cubicBezTo>
                      <a:cubicBezTo>
                        <a:pt x="10702" y="18467"/>
                        <a:pt x="10702" y="18467"/>
                        <a:pt x="10702" y="18467"/>
                      </a:cubicBezTo>
                      <a:lnTo>
                        <a:pt x="3386" y="13932"/>
                      </a:lnTo>
                      <a:close/>
                      <a:moveTo>
                        <a:pt x="21110" y="6902"/>
                      </a:moveTo>
                      <a:cubicBezTo>
                        <a:pt x="11834" y="382"/>
                        <a:pt x="11834" y="382"/>
                        <a:pt x="11834" y="382"/>
                      </a:cubicBezTo>
                      <a:cubicBezTo>
                        <a:pt x="11486" y="-128"/>
                        <a:pt x="10310" y="-128"/>
                        <a:pt x="9526" y="382"/>
                      </a:cubicBezTo>
                      <a:cubicBezTo>
                        <a:pt x="294" y="6902"/>
                        <a:pt x="294" y="6902"/>
                        <a:pt x="294" y="6902"/>
                      </a:cubicBezTo>
                      <a:cubicBezTo>
                        <a:pt x="-98" y="7412"/>
                        <a:pt x="-98" y="7922"/>
                        <a:pt x="294" y="8943"/>
                      </a:cubicBezTo>
                      <a:cubicBezTo>
                        <a:pt x="9526" y="15463"/>
                        <a:pt x="9526" y="15463"/>
                        <a:pt x="9526" y="15463"/>
                      </a:cubicBezTo>
                      <a:cubicBezTo>
                        <a:pt x="10310" y="15973"/>
                        <a:pt x="11486" y="15973"/>
                        <a:pt x="11834" y="15463"/>
                      </a:cubicBezTo>
                      <a:cubicBezTo>
                        <a:pt x="17670" y="10927"/>
                        <a:pt x="17670" y="10927"/>
                        <a:pt x="17670" y="10927"/>
                      </a:cubicBezTo>
                      <a:cubicBezTo>
                        <a:pt x="11486" y="8943"/>
                        <a:pt x="11486" y="8943"/>
                        <a:pt x="11486" y="8943"/>
                      </a:cubicBezTo>
                      <a:cubicBezTo>
                        <a:pt x="11094" y="8943"/>
                        <a:pt x="11094" y="9396"/>
                        <a:pt x="10702" y="9396"/>
                      </a:cubicBezTo>
                      <a:cubicBezTo>
                        <a:pt x="9526" y="9396"/>
                        <a:pt x="8742" y="8433"/>
                        <a:pt x="8742" y="7412"/>
                      </a:cubicBezTo>
                      <a:cubicBezTo>
                        <a:pt x="8742" y="6902"/>
                        <a:pt x="9526" y="5938"/>
                        <a:pt x="10702" y="5938"/>
                      </a:cubicBezTo>
                      <a:cubicBezTo>
                        <a:pt x="11486" y="5938"/>
                        <a:pt x="12270" y="6392"/>
                        <a:pt x="12662" y="6902"/>
                      </a:cubicBezTo>
                      <a:cubicBezTo>
                        <a:pt x="19194" y="9907"/>
                        <a:pt x="19194" y="9907"/>
                        <a:pt x="19194" y="9907"/>
                      </a:cubicBezTo>
                      <a:cubicBezTo>
                        <a:pt x="21110" y="8943"/>
                        <a:pt x="21110" y="8943"/>
                        <a:pt x="21110" y="8943"/>
                      </a:cubicBezTo>
                      <a:cubicBezTo>
                        <a:pt x="21502" y="7922"/>
                        <a:pt x="21502" y="7412"/>
                        <a:pt x="21110" y="6902"/>
                      </a:cubicBezTo>
                      <a:close/>
                      <a:moveTo>
                        <a:pt x="18410" y="19488"/>
                      </a:moveTo>
                      <a:cubicBezTo>
                        <a:pt x="18018" y="19998"/>
                        <a:pt x="19586" y="20508"/>
                        <a:pt x="19978" y="18978"/>
                      </a:cubicBezTo>
                      <a:cubicBezTo>
                        <a:pt x="20326" y="11948"/>
                        <a:pt x="19194" y="9907"/>
                        <a:pt x="19194" y="9907"/>
                      </a:cubicBezTo>
                      <a:cubicBezTo>
                        <a:pt x="17670" y="10927"/>
                        <a:pt x="17670" y="10927"/>
                        <a:pt x="17670" y="10927"/>
                      </a:cubicBezTo>
                      <a:cubicBezTo>
                        <a:pt x="17670" y="10927"/>
                        <a:pt x="19194" y="12458"/>
                        <a:pt x="18410" y="194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2" name="文本框 66">
                <a:extLst>
                  <a:ext uri="{FF2B5EF4-FFF2-40B4-BE49-F238E27FC236}">
                    <a16:creationId xmlns:a16="http://schemas.microsoft.com/office/drawing/2014/main" id="{924832DE-9529-784A-99D8-0BA3D6301C75}"/>
                  </a:ext>
                </a:extLst>
              </p:cNvPr>
              <p:cNvSpPr txBox="1"/>
              <p:nvPr/>
            </p:nvSpPr>
            <p:spPr>
              <a:xfrm>
                <a:off x="2833959" y="4490363"/>
                <a:ext cx="2631746" cy="648076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</a:rPr>
                  <a:t>人工智能算法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4D97FD9-F0F7-5142-B53C-95EB8D5C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305" y="1327115"/>
            <a:ext cx="2256698" cy="20201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6360C1-8676-BD43-AE60-D3C6D102A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986" y="1334543"/>
            <a:ext cx="2256698" cy="2008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828E5A-8644-2940-BA37-2FF33919D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135" y="3797808"/>
            <a:ext cx="2180710" cy="200864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6712C5B-7ACF-9A45-BF45-EE8FA83B0C4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35750" y="3853179"/>
            <a:ext cx="1368642" cy="177883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8E65965-E066-1A45-9130-ED969DB148B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101006" y="3891113"/>
            <a:ext cx="1193672" cy="1702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08229B6-CF44-9042-9E16-C51104A871A9}"/>
              </a:ext>
            </a:extLst>
          </p:cNvPr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83" y="4244924"/>
            <a:ext cx="1193672" cy="17029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78B57D3-B8DC-344D-A0C1-BA9BD861900F}"/>
              </a:ext>
            </a:extLst>
          </p:cNvPr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060" y="4565434"/>
            <a:ext cx="1236150" cy="1702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B89EBB6-5D57-BE40-8F62-55241A2BA7CF}"/>
              </a:ext>
            </a:extLst>
          </p:cNvPr>
          <p:cNvSpPr txBox="1"/>
          <p:nvPr/>
        </p:nvSpPr>
        <p:spPr>
          <a:xfrm>
            <a:off x="5396244" y="4497769"/>
            <a:ext cx="339755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latin typeface="+mn-ea"/>
              </a:rPr>
              <a:t>域名申请证书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b="1" dirty="0">
                <a:latin typeface="+mn-ea"/>
              </a:rPr>
              <a:t>人脸翻拍技术检测“新苗”立项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两项软著证书</a:t>
            </a:r>
            <a:endParaRPr lang="zh-CN" altLang="zh-CN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118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93113" y="498831"/>
            <a:ext cx="4203131" cy="828384"/>
            <a:chOff x="779333" y="192424"/>
            <a:chExt cx="4203131" cy="828384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79333" y="192424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软件部分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77573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" altLang="zh-CN" sz="1400" dirty="0"/>
                <a:t>Innovative design</a:t>
              </a:r>
              <a:endParaRPr lang="en-US" altLang="zh-CN" sz="14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CF74E2F-C4D9-2644-A07A-A32A749F16E5}"/>
              </a:ext>
            </a:extLst>
          </p:cNvPr>
          <p:cNvGrpSpPr/>
          <p:nvPr/>
        </p:nvGrpSpPr>
        <p:grpSpPr>
          <a:xfrm>
            <a:off x="1059126" y="2663065"/>
            <a:ext cx="4098662" cy="1531869"/>
            <a:chOff x="5915668" y="4790899"/>
            <a:chExt cx="4098662" cy="1531869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160299A-94D4-EA45-9A7C-48FD90DAA75C}"/>
                </a:ext>
              </a:extLst>
            </p:cNvPr>
            <p:cNvSpPr txBox="1"/>
            <p:nvPr/>
          </p:nvSpPr>
          <p:spPr>
            <a:xfrm>
              <a:off x="7638646" y="5192053"/>
              <a:ext cx="2375684" cy="519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—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功能模块化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222EAC6-74C3-CA44-8A2C-90B07457AC46}"/>
                </a:ext>
              </a:extLst>
            </p:cNvPr>
            <p:cNvGrpSpPr/>
            <p:nvPr/>
          </p:nvGrpSpPr>
          <p:grpSpPr>
            <a:xfrm>
              <a:off x="5915668" y="4790899"/>
              <a:ext cx="1530113" cy="1531869"/>
              <a:chOff x="6692794" y="2274280"/>
              <a:chExt cx="2693042" cy="2762157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13BA924-182C-3F45-8B01-651A362FFB8F}"/>
                  </a:ext>
                </a:extLst>
              </p:cNvPr>
              <p:cNvGrpSpPr/>
              <p:nvPr/>
            </p:nvGrpSpPr>
            <p:grpSpPr>
              <a:xfrm>
                <a:off x="7130024" y="2274280"/>
                <a:ext cx="1818589" cy="1893912"/>
                <a:chOff x="5426432" y="2517698"/>
                <a:chExt cx="2095838" cy="2182643"/>
              </a:xfrm>
            </p:grpSpPr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AD1B4EBD-4D22-834F-BACD-0F8BF368D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6432" y="2517698"/>
                  <a:ext cx="2095838" cy="2182643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0D649512-0BCF-6C4E-805B-2942832053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3850" y="2703718"/>
                  <a:ext cx="1760998" cy="181060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任意多边形: 形状 76">
                  <a:extLst>
                    <a:ext uri="{FF2B5EF4-FFF2-40B4-BE49-F238E27FC236}">
                      <a16:creationId xmlns:a16="http://schemas.microsoft.com/office/drawing/2014/main" id="{F06EC761-3C95-BD4C-82CE-B2713738F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2822" y="3287493"/>
                  <a:ext cx="643051" cy="64305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413" y="19459"/>
                      </a:moveTo>
                      <a:cubicBezTo>
                        <a:pt x="3413" y="20724"/>
                        <a:pt x="4778" y="21600"/>
                        <a:pt x="6046" y="21600"/>
                      </a:cubicBezTo>
                      <a:cubicBezTo>
                        <a:pt x="7363" y="21600"/>
                        <a:pt x="8191" y="20724"/>
                        <a:pt x="8191" y="19459"/>
                      </a:cubicBezTo>
                      <a:cubicBezTo>
                        <a:pt x="8191" y="18146"/>
                        <a:pt x="7363" y="16832"/>
                        <a:pt x="6046" y="16832"/>
                      </a:cubicBezTo>
                      <a:cubicBezTo>
                        <a:pt x="4778" y="16832"/>
                        <a:pt x="3413" y="18146"/>
                        <a:pt x="3413" y="19459"/>
                      </a:cubicBezTo>
                      <a:close/>
                      <a:moveTo>
                        <a:pt x="15554" y="19459"/>
                      </a:moveTo>
                      <a:cubicBezTo>
                        <a:pt x="15554" y="20724"/>
                        <a:pt x="16822" y="21600"/>
                        <a:pt x="18138" y="21600"/>
                      </a:cubicBezTo>
                      <a:cubicBezTo>
                        <a:pt x="19455" y="21600"/>
                        <a:pt x="20332" y="20724"/>
                        <a:pt x="20332" y="19459"/>
                      </a:cubicBezTo>
                      <a:cubicBezTo>
                        <a:pt x="20332" y="18146"/>
                        <a:pt x="19455" y="16832"/>
                        <a:pt x="18138" y="16832"/>
                      </a:cubicBezTo>
                      <a:cubicBezTo>
                        <a:pt x="16822" y="16832"/>
                        <a:pt x="15554" y="18146"/>
                        <a:pt x="15554" y="19459"/>
                      </a:cubicBezTo>
                      <a:close/>
                      <a:moveTo>
                        <a:pt x="7753" y="13816"/>
                      </a:moveTo>
                      <a:cubicBezTo>
                        <a:pt x="21161" y="9924"/>
                        <a:pt x="21161" y="9924"/>
                        <a:pt x="21161" y="9924"/>
                      </a:cubicBezTo>
                      <a:cubicBezTo>
                        <a:pt x="21600" y="9924"/>
                        <a:pt x="21600" y="9486"/>
                        <a:pt x="21600" y="9097"/>
                      </a:cubicBezTo>
                      <a:cubicBezTo>
                        <a:pt x="21600" y="2627"/>
                        <a:pt x="21600" y="2627"/>
                        <a:pt x="21600" y="2627"/>
                      </a:cubicBezTo>
                      <a:cubicBezTo>
                        <a:pt x="4778" y="2627"/>
                        <a:pt x="4778" y="2627"/>
                        <a:pt x="4778" y="2627"/>
                      </a:cubicBezTo>
                      <a:cubicBezTo>
                        <a:pt x="4778" y="486"/>
                        <a:pt x="4778" y="486"/>
                        <a:pt x="4778" y="486"/>
                      </a:cubicBezTo>
                      <a:lnTo>
                        <a:pt x="4340" y="0"/>
                      </a:lnTo>
                      <a:cubicBezTo>
                        <a:pt x="439" y="0"/>
                        <a:pt x="439" y="0"/>
                        <a:pt x="439" y="0"/>
                      </a:cubicBezTo>
                      <a:cubicBezTo>
                        <a:pt x="0" y="0"/>
                        <a:pt x="0" y="486"/>
                        <a:pt x="0" y="486"/>
                      </a:cubicBezTo>
                      <a:cubicBezTo>
                        <a:pt x="0" y="2627"/>
                        <a:pt x="0" y="2627"/>
                        <a:pt x="0" y="2627"/>
                      </a:cubicBezTo>
                      <a:cubicBezTo>
                        <a:pt x="2194" y="2627"/>
                        <a:pt x="2194" y="2627"/>
                        <a:pt x="2194" y="2627"/>
                      </a:cubicBezTo>
                      <a:cubicBezTo>
                        <a:pt x="4778" y="13378"/>
                        <a:pt x="4778" y="13378"/>
                        <a:pt x="4778" y="13378"/>
                      </a:cubicBezTo>
                      <a:cubicBezTo>
                        <a:pt x="4778" y="14692"/>
                        <a:pt x="4778" y="14692"/>
                        <a:pt x="4778" y="14692"/>
                      </a:cubicBezTo>
                      <a:cubicBezTo>
                        <a:pt x="4778" y="16443"/>
                        <a:pt x="4778" y="16443"/>
                        <a:pt x="4778" y="16443"/>
                      </a:cubicBezTo>
                      <a:cubicBezTo>
                        <a:pt x="4778" y="16832"/>
                        <a:pt x="5168" y="16832"/>
                        <a:pt x="5168" y="16832"/>
                      </a:cubicBezTo>
                      <a:cubicBezTo>
                        <a:pt x="6046" y="16832"/>
                        <a:pt x="6046" y="16832"/>
                        <a:pt x="6046" y="16832"/>
                      </a:cubicBezTo>
                      <a:cubicBezTo>
                        <a:pt x="18138" y="16832"/>
                        <a:pt x="18138" y="16832"/>
                        <a:pt x="18138" y="16832"/>
                      </a:cubicBezTo>
                      <a:cubicBezTo>
                        <a:pt x="21161" y="16832"/>
                        <a:pt x="21161" y="16832"/>
                        <a:pt x="21161" y="16832"/>
                      </a:cubicBezTo>
                      <a:cubicBezTo>
                        <a:pt x="21600" y="16832"/>
                        <a:pt x="21600" y="16832"/>
                        <a:pt x="21600" y="16443"/>
                      </a:cubicBezTo>
                      <a:cubicBezTo>
                        <a:pt x="21600" y="14692"/>
                        <a:pt x="21600" y="14692"/>
                        <a:pt x="21600" y="14692"/>
                      </a:cubicBezTo>
                      <a:cubicBezTo>
                        <a:pt x="8191" y="14692"/>
                        <a:pt x="8191" y="14692"/>
                        <a:pt x="8191" y="14692"/>
                      </a:cubicBezTo>
                      <a:cubicBezTo>
                        <a:pt x="6485" y="14692"/>
                        <a:pt x="6485" y="13816"/>
                        <a:pt x="7753" y="13816"/>
                      </a:cubicBez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5" name="文本框 64">
                <a:extLst>
                  <a:ext uri="{FF2B5EF4-FFF2-40B4-BE49-F238E27FC236}">
                    <a16:creationId xmlns:a16="http://schemas.microsoft.com/office/drawing/2014/main" id="{80B27534-D97C-5C49-9874-4451AE8A10D2}"/>
                  </a:ext>
                </a:extLst>
              </p:cNvPr>
              <p:cNvSpPr txBox="1"/>
              <p:nvPr/>
            </p:nvSpPr>
            <p:spPr>
              <a:xfrm>
                <a:off x="6692794" y="4421204"/>
                <a:ext cx="2693042" cy="615233"/>
              </a:xfrm>
              <a:prstGeom prst="roundRect">
                <a:avLst/>
              </a:prstGeom>
              <a:solidFill>
                <a:schemeClr val="accent2"/>
              </a:solidFill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300" b="1" dirty="0">
                    <a:solidFill>
                      <a:schemeClr val="bg2"/>
                    </a:solidFill>
                  </a:rPr>
                  <a:t>模块化设计</a:t>
                </a: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3F2E066-E0BA-FE45-BC94-FF40D32A5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789" y="1060523"/>
            <a:ext cx="5078819" cy="29649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A0C4C6B-FE8B-FA4C-AEE2-3D2AE0437FEE}"/>
              </a:ext>
            </a:extLst>
          </p:cNvPr>
          <p:cNvSpPr txBox="1"/>
          <p:nvPr/>
        </p:nvSpPr>
        <p:spPr>
          <a:xfrm>
            <a:off x="6114789" y="4427883"/>
            <a:ext cx="4972334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zh-CN" dirty="0"/>
              <a:t>团队成员</a:t>
            </a:r>
            <a:r>
              <a:rPr lang="zh-CN" altLang="zh-CN" dirty="0"/>
              <a:t>已经</a:t>
            </a:r>
            <a:r>
              <a:rPr lang="zh-TW" altLang="zh-CN" dirty="0"/>
              <a:t>熟悉</a:t>
            </a:r>
            <a:r>
              <a:rPr lang="zh-CN" altLang="zh-CN" dirty="0"/>
              <a:t>Scratch的</a:t>
            </a:r>
            <a:r>
              <a:rPr lang="zh-TW" altLang="zh-CN" dirty="0"/>
              <a:t>基本特征</a:t>
            </a:r>
            <a:r>
              <a:rPr lang="zh-CN" altLang="zh-CN" dirty="0"/>
              <a:t>，</a:t>
            </a:r>
            <a:r>
              <a:rPr lang="zh-TW" altLang="zh-CN" dirty="0"/>
              <a:t>了解如何</a:t>
            </a:r>
            <a:r>
              <a:rPr lang="zh-CN" altLang="zh-CN" dirty="0"/>
              <a:t>对Scratch进行二次开发，目前</a:t>
            </a:r>
            <a:r>
              <a:rPr lang="zh-TW" altLang="zh-CN" dirty="0"/>
              <a:t>平台</a:t>
            </a:r>
            <a:r>
              <a:rPr lang="zh-CN" altLang="zh-CN" dirty="0"/>
              <a:t>内容</a:t>
            </a:r>
            <a:r>
              <a:rPr lang="zh-TW" altLang="zh-CN" dirty="0"/>
              <a:t>模块</a:t>
            </a:r>
            <a:r>
              <a:rPr lang="zh-CN" altLang="zh-CN" dirty="0"/>
              <a:t>正在开发中 </a:t>
            </a:r>
            <a:r>
              <a:rPr lang="zh-CN" altLang="en-US" dirty="0"/>
              <a:t>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3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93113" y="498831"/>
            <a:ext cx="4203131" cy="828384"/>
            <a:chOff x="779333" y="192424"/>
            <a:chExt cx="4203131" cy="828384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79333" y="192424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硬件部分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77573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" altLang="zh-CN" sz="1400" dirty="0"/>
                <a:t>Innovative design</a:t>
              </a:r>
              <a:endParaRPr lang="en-US" altLang="zh-CN" sz="14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CF74E2F-C4D9-2644-A07A-A32A749F16E5}"/>
              </a:ext>
            </a:extLst>
          </p:cNvPr>
          <p:cNvGrpSpPr/>
          <p:nvPr/>
        </p:nvGrpSpPr>
        <p:grpSpPr>
          <a:xfrm>
            <a:off x="1059126" y="2663065"/>
            <a:ext cx="4112948" cy="1531869"/>
            <a:chOff x="5915668" y="4790899"/>
            <a:chExt cx="4112948" cy="1531869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160299A-94D4-EA45-9A7C-48FD90DAA75C}"/>
                </a:ext>
              </a:extLst>
            </p:cNvPr>
            <p:cNvSpPr txBox="1"/>
            <p:nvPr/>
          </p:nvSpPr>
          <p:spPr>
            <a:xfrm>
              <a:off x="7638645" y="5161346"/>
              <a:ext cx="2389971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部件模块化</a:t>
              </a:r>
            </a:p>
            <a:p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222EAC6-74C3-CA44-8A2C-90B07457AC46}"/>
                </a:ext>
              </a:extLst>
            </p:cNvPr>
            <p:cNvGrpSpPr/>
            <p:nvPr/>
          </p:nvGrpSpPr>
          <p:grpSpPr>
            <a:xfrm>
              <a:off x="5915668" y="4790899"/>
              <a:ext cx="1530113" cy="1531869"/>
              <a:chOff x="6692794" y="2274280"/>
              <a:chExt cx="2693042" cy="2762157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13BA924-182C-3F45-8B01-651A362FFB8F}"/>
                  </a:ext>
                </a:extLst>
              </p:cNvPr>
              <p:cNvGrpSpPr/>
              <p:nvPr/>
            </p:nvGrpSpPr>
            <p:grpSpPr>
              <a:xfrm>
                <a:off x="7130024" y="2274280"/>
                <a:ext cx="1818589" cy="1893912"/>
                <a:chOff x="5426432" y="2517698"/>
                <a:chExt cx="2095838" cy="2182643"/>
              </a:xfrm>
            </p:grpSpPr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AD1B4EBD-4D22-834F-BACD-0F8BF368D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6432" y="2517698"/>
                  <a:ext cx="2095838" cy="2182643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0D649512-0BCF-6C4E-805B-2942832053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3850" y="2703718"/>
                  <a:ext cx="1760998" cy="181060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任意多边形: 形状 76">
                  <a:extLst>
                    <a:ext uri="{FF2B5EF4-FFF2-40B4-BE49-F238E27FC236}">
                      <a16:creationId xmlns:a16="http://schemas.microsoft.com/office/drawing/2014/main" id="{F06EC761-3C95-BD4C-82CE-B2713738F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2822" y="3287493"/>
                  <a:ext cx="643051" cy="64305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413" y="19459"/>
                      </a:moveTo>
                      <a:cubicBezTo>
                        <a:pt x="3413" y="20724"/>
                        <a:pt x="4778" y="21600"/>
                        <a:pt x="6046" y="21600"/>
                      </a:cubicBezTo>
                      <a:cubicBezTo>
                        <a:pt x="7363" y="21600"/>
                        <a:pt x="8191" y="20724"/>
                        <a:pt x="8191" y="19459"/>
                      </a:cubicBezTo>
                      <a:cubicBezTo>
                        <a:pt x="8191" y="18146"/>
                        <a:pt x="7363" y="16832"/>
                        <a:pt x="6046" y="16832"/>
                      </a:cubicBezTo>
                      <a:cubicBezTo>
                        <a:pt x="4778" y="16832"/>
                        <a:pt x="3413" y="18146"/>
                        <a:pt x="3413" y="19459"/>
                      </a:cubicBezTo>
                      <a:close/>
                      <a:moveTo>
                        <a:pt x="15554" y="19459"/>
                      </a:moveTo>
                      <a:cubicBezTo>
                        <a:pt x="15554" y="20724"/>
                        <a:pt x="16822" y="21600"/>
                        <a:pt x="18138" y="21600"/>
                      </a:cubicBezTo>
                      <a:cubicBezTo>
                        <a:pt x="19455" y="21600"/>
                        <a:pt x="20332" y="20724"/>
                        <a:pt x="20332" y="19459"/>
                      </a:cubicBezTo>
                      <a:cubicBezTo>
                        <a:pt x="20332" y="18146"/>
                        <a:pt x="19455" y="16832"/>
                        <a:pt x="18138" y="16832"/>
                      </a:cubicBezTo>
                      <a:cubicBezTo>
                        <a:pt x="16822" y="16832"/>
                        <a:pt x="15554" y="18146"/>
                        <a:pt x="15554" y="19459"/>
                      </a:cubicBezTo>
                      <a:close/>
                      <a:moveTo>
                        <a:pt x="7753" y="13816"/>
                      </a:moveTo>
                      <a:cubicBezTo>
                        <a:pt x="21161" y="9924"/>
                        <a:pt x="21161" y="9924"/>
                        <a:pt x="21161" y="9924"/>
                      </a:cubicBezTo>
                      <a:cubicBezTo>
                        <a:pt x="21600" y="9924"/>
                        <a:pt x="21600" y="9486"/>
                        <a:pt x="21600" y="9097"/>
                      </a:cubicBezTo>
                      <a:cubicBezTo>
                        <a:pt x="21600" y="2627"/>
                        <a:pt x="21600" y="2627"/>
                        <a:pt x="21600" y="2627"/>
                      </a:cubicBezTo>
                      <a:cubicBezTo>
                        <a:pt x="4778" y="2627"/>
                        <a:pt x="4778" y="2627"/>
                        <a:pt x="4778" y="2627"/>
                      </a:cubicBezTo>
                      <a:cubicBezTo>
                        <a:pt x="4778" y="486"/>
                        <a:pt x="4778" y="486"/>
                        <a:pt x="4778" y="486"/>
                      </a:cubicBezTo>
                      <a:lnTo>
                        <a:pt x="4340" y="0"/>
                      </a:lnTo>
                      <a:cubicBezTo>
                        <a:pt x="439" y="0"/>
                        <a:pt x="439" y="0"/>
                        <a:pt x="439" y="0"/>
                      </a:cubicBezTo>
                      <a:cubicBezTo>
                        <a:pt x="0" y="0"/>
                        <a:pt x="0" y="486"/>
                        <a:pt x="0" y="486"/>
                      </a:cubicBezTo>
                      <a:cubicBezTo>
                        <a:pt x="0" y="2627"/>
                        <a:pt x="0" y="2627"/>
                        <a:pt x="0" y="2627"/>
                      </a:cubicBezTo>
                      <a:cubicBezTo>
                        <a:pt x="2194" y="2627"/>
                        <a:pt x="2194" y="2627"/>
                        <a:pt x="2194" y="2627"/>
                      </a:cubicBezTo>
                      <a:cubicBezTo>
                        <a:pt x="4778" y="13378"/>
                        <a:pt x="4778" y="13378"/>
                        <a:pt x="4778" y="13378"/>
                      </a:cubicBezTo>
                      <a:cubicBezTo>
                        <a:pt x="4778" y="14692"/>
                        <a:pt x="4778" y="14692"/>
                        <a:pt x="4778" y="14692"/>
                      </a:cubicBezTo>
                      <a:cubicBezTo>
                        <a:pt x="4778" y="16443"/>
                        <a:pt x="4778" y="16443"/>
                        <a:pt x="4778" y="16443"/>
                      </a:cubicBezTo>
                      <a:cubicBezTo>
                        <a:pt x="4778" y="16832"/>
                        <a:pt x="5168" y="16832"/>
                        <a:pt x="5168" y="16832"/>
                      </a:cubicBezTo>
                      <a:cubicBezTo>
                        <a:pt x="6046" y="16832"/>
                        <a:pt x="6046" y="16832"/>
                        <a:pt x="6046" y="16832"/>
                      </a:cubicBezTo>
                      <a:cubicBezTo>
                        <a:pt x="18138" y="16832"/>
                        <a:pt x="18138" y="16832"/>
                        <a:pt x="18138" y="16832"/>
                      </a:cubicBezTo>
                      <a:cubicBezTo>
                        <a:pt x="21161" y="16832"/>
                        <a:pt x="21161" y="16832"/>
                        <a:pt x="21161" y="16832"/>
                      </a:cubicBezTo>
                      <a:cubicBezTo>
                        <a:pt x="21600" y="16832"/>
                        <a:pt x="21600" y="16832"/>
                        <a:pt x="21600" y="16443"/>
                      </a:cubicBezTo>
                      <a:cubicBezTo>
                        <a:pt x="21600" y="14692"/>
                        <a:pt x="21600" y="14692"/>
                        <a:pt x="21600" y="14692"/>
                      </a:cubicBezTo>
                      <a:cubicBezTo>
                        <a:pt x="8191" y="14692"/>
                        <a:pt x="8191" y="14692"/>
                        <a:pt x="8191" y="14692"/>
                      </a:cubicBezTo>
                      <a:cubicBezTo>
                        <a:pt x="6485" y="14692"/>
                        <a:pt x="6485" y="13816"/>
                        <a:pt x="7753" y="13816"/>
                      </a:cubicBez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5" name="文本框 64">
                <a:extLst>
                  <a:ext uri="{FF2B5EF4-FFF2-40B4-BE49-F238E27FC236}">
                    <a16:creationId xmlns:a16="http://schemas.microsoft.com/office/drawing/2014/main" id="{80B27534-D97C-5C49-9874-4451AE8A10D2}"/>
                  </a:ext>
                </a:extLst>
              </p:cNvPr>
              <p:cNvSpPr txBox="1"/>
              <p:nvPr/>
            </p:nvSpPr>
            <p:spPr>
              <a:xfrm>
                <a:off x="6692794" y="4421204"/>
                <a:ext cx="2693042" cy="615233"/>
              </a:xfrm>
              <a:prstGeom prst="roundRect">
                <a:avLst/>
              </a:prstGeom>
              <a:solidFill>
                <a:schemeClr val="accent2"/>
              </a:solidFill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300" b="1" dirty="0">
                    <a:solidFill>
                      <a:schemeClr val="bg2"/>
                    </a:solidFill>
                  </a:rPr>
                  <a:t>模块化设计</a:t>
                </a:r>
              </a:p>
            </p:txBody>
          </p:sp>
        </p:grp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80284B4F-3AE2-9E40-A29D-675ADDCD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26" y="1060523"/>
            <a:ext cx="2883690" cy="21593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2064323-BD2F-B648-BAD1-B7B7AD238FDC}"/>
              </a:ext>
            </a:extLst>
          </p:cNvPr>
          <p:cNvSpPr txBox="1"/>
          <p:nvPr/>
        </p:nvSpPr>
        <p:spPr>
          <a:xfrm>
            <a:off x="6095998" y="3853731"/>
            <a:ext cx="5291139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zh-CN" dirty="0"/>
              <a:t>小车方面</a:t>
            </a:r>
            <a:r>
              <a:rPr lang="zh-CN" altLang="zh-CN" dirty="0"/>
              <a:t>已经</a:t>
            </a:r>
            <a:r>
              <a:rPr lang="zh-TW" altLang="zh-CN" dirty="0"/>
              <a:t>通过多种可拼装积木部件</a:t>
            </a:r>
            <a:r>
              <a:rPr lang="zh-CN" altLang="zh-CN" dirty="0"/>
              <a:t>初步</a:t>
            </a:r>
            <a:r>
              <a:rPr lang="zh-TW" altLang="zh-CN" dirty="0"/>
              <a:t>搭建起带有原始底座的基础版小车，附带</a:t>
            </a:r>
            <a:r>
              <a:rPr lang="zh-CN" altLang="en-US" dirty="0"/>
              <a:t>可</a:t>
            </a:r>
            <a:r>
              <a:rPr lang="zh-TW" altLang="zh-CN" dirty="0"/>
              <a:t>拼装接口，</a:t>
            </a:r>
            <a:r>
              <a:rPr lang="zh-CN" altLang="en-US" dirty="0"/>
              <a:t>能够</a:t>
            </a:r>
            <a:r>
              <a:rPr lang="zh-TW" altLang="zh-CN" dirty="0"/>
              <a:t>实现使用者对小车功能与样式的自定义</a:t>
            </a:r>
            <a:r>
              <a:rPr lang="zh-CN" altLang="zh-CN" dirty="0"/>
              <a:t>；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endParaRPr lang="en-US" altLang="zh-TW" dirty="0"/>
          </a:p>
          <a:p>
            <a:pPr algn="just">
              <a:lnSpc>
                <a:spcPct val="150000"/>
              </a:lnSpc>
            </a:pPr>
            <a:r>
              <a:rPr lang="zh-TW" altLang="zh-CN" dirty="0"/>
              <a:t>Arduino技术目前发展较为完备，可以满足项目在硬件上所需的功能，为项目提供坚实的硬件基础</a:t>
            </a:r>
            <a:r>
              <a:rPr lang="zh-CN" altLang="zh-C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9987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F9DFDA7-FF40-48EC-B6D1-88199BA13025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9A6B253-99A3-4087-8532-39A7C1048B8D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校企合作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9F4CA27-74FC-4DA2-A7F6-20EA19E4A30E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EF4D45E-B1F9-4EA7-8DF1-26370F298DAC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" altLang="zh-CN" sz="1400" dirty="0"/>
                <a:t>School-enterprise Cooperation</a:t>
              </a:r>
              <a:endParaRPr lang="en-US" altLang="zh-CN" sz="14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35A602A-7F9E-4BDA-B953-A7F9BB6FCBE4}"/>
              </a:ext>
            </a:extLst>
          </p:cNvPr>
          <p:cNvGrpSpPr/>
          <p:nvPr/>
        </p:nvGrpSpPr>
        <p:grpSpPr>
          <a:xfrm>
            <a:off x="1193113" y="3389273"/>
            <a:ext cx="788492" cy="774120"/>
            <a:chOff x="5621005" y="1780162"/>
            <a:chExt cx="1892801" cy="1892801"/>
          </a:xfrm>
        </p:grpSpPr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CF12D529-69BC-4DC8-B406-B55BE7069D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1005" y="1780162"/>
              <a:ext cx="1892801" cy="1892801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25">
              <a:extLst>
                <a:ext uri="{FF2B5EF4-FFF2-40B4-BE49-F238E27FC236}">
                  <a16:creationId xmlns:a16="http://schemas.microsoft.com/office/drawing/2014/main" id="{536B7FB9-D8B2-4C55-93DD-576589193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029" y="2431771"/>
              <a:ext cx="538579" cy="559437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786D970-AE00-46CC-897B-35E6C06DDE86}"/>
              </a:ext>
            </a:extLst>
          </p:cNvPr>
          <p:cNvSpPr/>
          <p:nvPr/>
        </p:nvSpPr>
        <p:spPr>
          <a:xfrm>
            <a:off x="2359295" y="3234998"/>
            <a:ext cx="7257103" cy="10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脑机协同技术（科技部）国际联合研究中心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浙江省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脑机协同智能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重点实验室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66E70B2-E569-4A49-B1DB-9AC3C8ED3799}"/>
              </a:ext>
            </a:extLst>
          </p:cNvPr>
          <p:cNvGrpSpPr/>
          <p:nvPr/>
        </p:nvGrpSpPr>
        <p:grpSpPr>
          <a:xfrm>
            <a:off x="9266396" y="3379426"/>
            <a:ext cx="2364133" cy="783967"/>
            <a:chOff x="9667319" y="368985"/>
            <a:chExt cx="2364133" cy="783967"/>
          </a:xfrm>
        </p:grpSpPr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40B17E51-AD97-40A5-A933-5287DE99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5675" y="368985"/>
              <a:ext cx="1107420" cy="353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">
              <a:extLst>
                <a:ext uri="{FF2B5EF4-FFF2-40B4-BE49-F238E27FC236}">
                  <a16:creationId xmlns:a16="http://schemas.microsoft.com/office/drawing/2014/main" id="{6BFFE2E9-5ADC-47AF-AEA0-70911EF14553}"/>
                </a:ext>
              </a:extLst>
            </p:cNvPr>
            <p:cNvSpPr txBox="1"/>
            <p:nvPr/>
          </p:nvSpPr>
          <p:spPr>
            <a:xfrm>
              <a:off x="9667319" y="758998"/>
              <a:ext cx="2364133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zh-CN" sz="1400" b="1" dirty="0">
                  <a:solidFill>
                    <a:schemeClr val="bg1">
                      <a:lumMod val="65000"/>
                    </a:schemeClr>
                  </a:solidFill>
                </a:rPr>
                <a:t>Brain-Machine Collaborative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zh-CN" sz="1400" b="1" dirty="0">
                  <a:solidFill>
                    <a:schemeClr val="bg1">
                      <a:lumMod val="65000"/>
                    </a:schemeClr>
                  </a:solidFill>
                </a:rPr>
                <a:t>Intelligence</a:t>
              </a:r>
              <a:r>
                <a:rPr lang="zh-CN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zh-CN" sz="1400" b="1" dirty="0">
                  <a:solidFill>
                    <a:schemeClr val="bg1">
                      <a:lumMod val="65000"/>
                    </a:schemeClr>
                  </a:solidFill>
                </a:rPr>
                <a:t>Laboratory 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4B930A-6B1B-4259-9B08-FB5D214881C9}"/>
              </a:ext>
            </a:extLst>
          </p:cNvPr>
          <p:cNvGrpSpPr/>
          <p:nvPr/>
        </p:nvGrpSpPr>
        <p:grpSpPr>
          <a:xfrm>
            <a:off x="1193838" y="5211465"/>
            <a:ext cx="787767" cy="774120"/>
            <a:chOff x="7401759" y="2646544"/>
            <a:chExt cx="1935595" cy="1935595"/>
          </a:xfrm>
        </p:grpSpPr>
        <p:sp>
          <p:nvSpPr>
            <p:cNvPr id="38" name="Oval 6">
              <a:extLst>
                <a:ext uri="{FF2B5EF4-FFF2-40B4-BE49-F238E27FC236}">
                  <a16:creationId xmlns:a16="http://schemas.microsoft.com/office/drawing/2014/main" id="{BE00B6FC-2BFA-4556-9D28-A1D72E0C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1759" y="2646544"/>
              <a:ext cx="1935595" cy="1935595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26">
              <a:extLst>
                <a:ext uri="{FF2B5EF4-FFF2-40B4-BE49-F238E27FC236}">
                  <a16:creationId xmlns:a16="http://schemas.microsoft.com/office/drawing/2014/main" id="{BC33E0DD-A456-40A6-BFD4-DA606BBD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184" y="3313240"/>
              <a:ext cx="610744" cy="602203"/>
            </a:xfrm>
            <a:custGeom>
              <a:avLst/>
              <a:gdLst/>
              <a:ahLst/>
              <a:cxnLst>
                <a:cxn ang="0">
                  <a:pos x="62" y="56"/>
                </a:cxn>
                <a:cxn ang="0">
                  <a:pos x="56" y="62"/>
                </a:cxn>
                <a:cxn ang="0">
                  <a:pos x="48" y="65"/>
                </a:cxn>
                <a:cxn ang="0">
                  <a:pos x="40" y="62"/>
                </a:cxn>
                <a:cxn ang="0">
                  <a:pos x="32" y="54"/>
                </a:cxn>
                <a:cxn ang="0">
                  <a:pos x="28" y="46"/>
                </a:cxn>
                <a:cxn ang="0">
                  <a:pos x="32" y="37"/>
                </a:cxn>
                <a:cxn ang="0">
                  <a:pos x="28" y="34"/>
                </a:cxn>
                <a:cxn ang="0">
                  <a:pos x="20" y="37"/>
                </a:cxn>
                <a:cxn ang="0">
                  <a:pos x="12" y="34"/>
                </a:cxn>
                <a:cxn ang="0">
                  <a:pos x="3" y="25"/>
                </a:cxn>
                <a:cxn ang="0">
                  <a:pos x="0" y="17"/>
                </a:cxn>
                <a:cxn ang="0">
                  <a:pos x="4" y="9"/>
                </a:cxn>
                <a:cxn ang="0">
                  <a:pos x="9" y="3"/>
                </a:cxn>
                <a:cxn ang="0">
                  <a:pos x="18" y="0"/>
                </a:cxn>
                <a:cxn ang="0">
                  <a:pos x="26" y="3"/>
                </a:cxn>
                <a:cxn ang="0">
                  <a:pos x="34" y="12"/>
                </a:cxn>
                <a:cxn ang="0">
                  <a:pos x="37" y="20"/>
                </a:cxn>
                <a:cxn ang="0">
                  <a:pos x="34" y="28"/>
                </a:cxn>
                <a:cxn ang="0">
                  <a:pos x="37" y="32"/>
                </a:cxn>
                <a:cxn ang="0">
                  <a:pos x="46" y="28"/>
                </a:cxn>
                <a:cxn ang="0">
                  <a:pos x="54" y="32"/>
                </a:cxn>
                <a:cxn ang="0">
                  <a:pos x="62" y="40"/>
                </a:cxn>
                <a:cxn ang="0">
                  <a:pos x="66" y="48"/>
                </a:cxn>
                <a:cxn ang="0">
                  <a:pos x="62" y="56"/>
                </a:cxn>
                <a:cxn ang="0">
                  <a:pos x="29" y="17"/>
                </a:cxn>
                <a:cxn ang="0">
                  <a:pos x="20" y="9"/>
                </a:cxn>
                <a:cxn ang="0">
                  <a:pos x="18" y="8"/>
                </a:cxn>
                <a:cxn ang="0">
                  <a:pos x="15" y="9"/>
                </a:cxn>
                <a:cxn ang="0">
                  <a:pos x="9" y="15"/>
                </a:cxn>
                <a:cxn ang="0">
                  <a:pos x="8" y="17"/>
                </a:cxn>
                <a:cxn ang="0">
                  <a:pos x="9" y="20"/>
                </a:cxn>
                <a:cxn ang="0">
                  <a:pos x="17" y="28"/>
                </a:cxn>
                <a:cxn ang="0">
                  <a:pos x="20" y="29"/>
                </a:cxn>
                <a:cxn ang="0">
                  <a:pos x="23" y="28"/>
                </a:cxn>
                <a:cxn ang="0">
                  <a:pos x="20" y="24"/>
                </a:cxn>
                <a:cxn ang="0">
                  <a:pos x="24" y="20"/>
                </a:cxn>
                <a:cxn ang="0">
                  <a:pos x="28" y="23"/>
                </a:cxn>
                <a:cxn ang="0">
                  <a:pos x="30" y="20"/>
                </a:cxn>
                <a:cxn ang="0">
                  <a:pos x="29" y="17"/>
                </a:cxn>
                <a:cxn ang="0">
                  <a:pos x="57" y="45"/>
                </a:cxn>
                <a:cxn ang="0">
                  <a:pos x="48" y="37"/>
                </a:cxn>
                <a:cxn ang="0">
                  <a:pos x="46" y="36"/>
                </a:cxn>
                <a:cxn ang="0">
                  <a:pos x="43" y="37"/>
                </a:cxn>
                <a:cxn ang="0">
                  <a:pos x="46" y="42"/>
                </a:cxn>
                <a:cxn ang="0">
                  <a:pos x="42" y="46"/>
                </a:cxn>
                <a:cxn ang="0">
                  <a:pos x="37" y="43"/>
                </a:cxn>
                <a:cxn ang="0">
                  <a:pos x="36" y="46"/>
                </a:cxn>
                <a:cxn ang="0">
                  <a:pos x="37" y="48"/>
                </a:cxn>
                <a:cxn ang="0">
                  <a:pos x="45" y="57"/>
                </a:cxn>
                <a:cxn ang="0">
                  <a:pos x="48" y="58"/>
                </a:cxn>
                <a:cxn ang="0">
                  <a:pos x="51" y="57"/>
                </a:cxn>
                <a:cxn ang="0">
                  <a:pos x="57" y="51"/>
                </a:cxn>
                <a:cxn ang="0">
                  <a:pos x="58" y="48"/>
                </a:cxn>
                <a:cxn ang="0">
                  <a:pos x="57" y="45"/>
                </a:cxn>
              </a:cxnLst>
              <a:rect l="0" t="0" r="r" b="b"/>
              <a:pathLst>
                <a:path w="66" h="65">
                  <a:moveTo>
                    <a:pt x="62" y="56"/>
                  </a:moveTo>
                  <a:cubicBezTo>
                    <a:pt x="56" y="62"/>
                    <a:pt x="56" y="62"/>
                    <a:pt x="56" y="62"/>
                  </a:cubicBezTo>
                  <a:cubicBezTo>
                    <a:pt x="54" y="64"/>
                    <a:pt x="51" y="65"/>
                    <a:pt x="48" y="65"/>
                  </a:cubicBezTo>
                  <a:cubicBezTo>
                    <a:pt x="45" y="65"/>
                    <a:pt x="42" y="64"/>
                    <a:pt x="40" y="62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28" y="49"/>
                    <a:pt x="28" y="46"/>
                  </a:cubicBezTo>
                  <a:cubicBezTo>
                    <a:pt x="28" y="42"/>
                    <a:pt x="30" y="39"/>
                    <a:pt x="32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6" y="36"/>
                    <a:pt x="23" y="37"/>
                    <a:pt x="20" y="37"/>
                  </a:cubicBezTo>
                  <a:cubicBezTo>
                    <a:pt x="17" y="37"/>
                    <a:pt x="14" y="36"/>
                    <a:pt x="12" y="3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4"/>
                    <a:pt x="37" y="17"/>
                    <a:pt x="37" y="20"/>
                  </a:cubicBezTo>
                  <a:cubicBezTo>
                    <a:pt x="37" y="23"/>
                    <a:pt x="36" y="26"/>
                    <a:pt x="34" y="28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40" y="30"/>
                    <a:pt x="43" y="28"/>
                    <a:pt x="46" y="28"/>
                  </a:cubicBezTo>
                  <a:cubicBezTo>
                    <a:pt x="49" y="28"/>
                    <a:pt x="52" y="29"/>
                    <a:pt x="54" y="32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4" y="42"/>
                    <a:pt x="66" y="45"/>
                    <a:pt x="66" y="48"/>
                  </a:cubicBezTo>
                  <a:cubicBezTo>
                    <a:pt x="66" y="51"/>
                    <a:pt x="64" y="54"/>
                    <a:pt x="62" y="56"/>
                  </a:cubicBezTo>
                  <a:close/>
                  <a:moveTo>
                    <a:pt x="29" y="17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8"/>
                    <a:pt x="15" y="9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20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1" y="29"/>
                    <a:pt x="22" y="29"/>
                    <a:pt x="23" y="28"/>
                  </a:cubicBezTo>
                  <a:cubicBezTo>
                    <a:pt x="22" y="27"/>
                    <a:pt x="20" y="26"/>
                    <a:pt x="20" y="24"/>
                  </a:cubicBezTo>
                  <a:cubicBezTo>
                    <a:pt x="20" y="22"/>
                    <a:pt x="22" y="20"/>
                    <a:pt x="24" y="20"/>
                  </a:cubicBezTo>
                  <a:cubicBezTo>
                    <a:pt x="26" y="20"/>
                    <a:pt x="27" y="21"/>
                    <a:pt x="28" y="23"/>
                  </a:cubicBezTo>
                  <a:cubicBezTo>
                    <a:pt x="29" y="22"/>
                    <a:pt x="30" y="21"/>
                    <a:pt x="30" y="20"/>
                  </a:cubicBezTo>
                  <a:cubicBezTo>
                    <a:pt x="30" y="19"/>
                    <a:pt x="29" y="18"/>
                    <a:pt x="29" y="17"/>
                  </a:cubicBezTo>
                  <a:close/>
                  <a:moveTo>
                    <a:pt x="57" y="45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7" y="36"/>
                    <a:pt x="46" y="36"/>
                  </a:cubicBezTo>
                  <a:cubicBezTo>
                    <a:pt x="45" y="36"/>
                    <a:pt x="44" y="36"/>
                    <a:pt x="43" y="37"/>
                  </a:cubicBezTo>
                  <a:cubicBezTo>
                    <a:pt x="44" y="39"/>
                    <a:pt x="46" y="40"/>
                    <a:pt x="46" y="42"/>
                  </a:cubicBezTo>
                  <a:cubicBezTo>
                    <a:pt x="46" y="44"/>
                    <a:pt x="44" y="46"/>
                    <a:pt x="42" y="46"/>
                  </a:cubicBezTo>
                  <a:cubicBezTo>
                    <a:pt x="40" y="46"/>
                    <a:pt x="39" y="44"/>
                    <a:pt x="37" y="43"/>
                  </a:cubicBezTo>
                  <a:cubicBezTo>
                    <a:pt x="37" y="43"/>
                    <a:pt x="36" y="44"/>
                    <a:pt x="36" y="46"/>
                  </a:cubicBezTo>
                  <a:cubicBezTo>
                    <a:pt x="36" y="47"/>
                    <a:pt x="36" y="48"/>
                    <a:pt x="37" y="48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7"/>
                    <a:pt x="47" y="58"/>
                    <a:pt x="48" y="58"/>
                  </a:cubicBezTo>
                  <a:cubicBezTo>
                    <a:pt x="49" y="58"/>
                    <a:pt x="50" y="57"/>
                    <a:pt x="51" y="5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0"/>
                    <a:pt x="58" y="49"/>
                    <a:pt x="58" y="48"/>
                  </a:cubicBezTo>
                  <a:cubicBezTo>
                    <a:pt x="58" y="47"/>
                    <a:pt x="58" y="46"/>
                    <a:pt x="57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9D1718AA-E5BA-4248-83C4-83F1A7473C7F}"/>
              </a:ext>
            </a:extLst>
          </p:cNvPr>
          <p:cNvSpPr/>
          <p:nvPr/>
        </p:nvSpPr>
        <p:spPr>
          <a:xfrm>
            <a:off x="2359295" y="5331609"/>
            <a:ext cx="6578162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杭州大嘴鸟机器人编程教育公司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0A48E0-6F00-4EE6-8CC4-98828BDBC1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130" y="4895300"/>
            <a:ext cx="1884332" cy="10019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E1E2582-BA4D-F24F-A404-C04363308A79}"/>
              </a:ext>
            </a:extLst>
          </p:cNvPr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98" y="1055752"/>
            <a:ext cx="1836059" cy="163205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F7102FDF-7655-504C-B487-73031E752D7E}"/>
              </a:ext>
            </a:extLst>
          </p:cNvPr>
          <p:cNvGrpSpPr/>
          <p:nvPr/>
        </p:nvGrpSpPr>
        <p:grpSpPr>
          <a:xfrm>
            <a:off x="1193838" y="1585396"/>
            <a:ext cx="787767" cy="774120"/>
            <a:chOff x="7401759" y="2646544"/>
            <a:chExt cx="1935595" cy="1935595"/>
          </a:xfrm>
        </p:grpSpPr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3452FBCF-A86D-E84B-99CA-550A5B0904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1759" y="2646544"/>
              <a:ext cx="1935595" cy="1935595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26">
              <a:extLst>
                <a:ext uri="{FF2B5EF4-FFF2-40B4-BE49-F238E27FC236}">
                  <a16:creationId xmlns:a16="http://schemas.microsoft.com/office/drawing/2014/main" id="{BC08D280-D8A8-C24C-8BDB-D9C3DDB83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184" y="3313240"/>
              <a:ext cx="610744" cy="602203"/>
            </a:xfrm>
            <a:custGeom>
              <a:avLst/>
              <a:gdLst/>
              <a:ahLst/>
              <a:cxnLst>
                <a:cxn ang="0">
                  <a:pos x="62" y="56"/>
                </a:cxn>
                <a:cxn ang="0">
                  <a:pos x="56" y="62"/>
                </a:cxn>
                <a:cxn ang="0">
                  <a:pos x="48" y="65"/>
                </a:cxn>
                <a:cxn ang="0">
                  <a:pos x="40" y="62"/>
                </a:cxn>
                <a:cxn ang="0">
                  <a:pos x="32" y="54"/>
                </a:cxn>
                <a:cxn ang="0">
                  <a:pos x="28" y="46"/>
                </a:cxn>
                <a:cxn ang="0">
                  <a:pos x="32" y="37"/>
                </a:cxn>
                <a:cxn ang="0">
                  <a:pos x="28" y="34"/>
                </a:cxn>
                <a:cxn ang="0">
                  <a:pos x="20" y="37"/>
                </a:cxn>
                <a:cxn ang="0">
                  <a:pos x="12" y="34"/>
                </a:cxn>
                <a:cxn ang="0">
                  <a:pos x="3" y="25"/>
                </a:cxn>
                <a:cxn ang="0">
                  <a:pos x="0" y="17"/>
                </a:cxn>
                <a:cxn ang="0">
                  <a:pos x="4" y="9"/>
                </a:cxn>
                <a:cxn ang="0">
                  <a:pos x="9" y="3"/>
                </a:cxn>
                <a:cxn ang="0">
                  <a:pos x="18" y="0"/>
                </a:cxn>
                <a:cxn ang="0">
                  <a:pos x="26" y="3"/>
                </a:cxn>
                <a:cxn ang="0">
                  <a:pos x="34" y="12"/>
                </a:cxn>
                <a:cxn ang="0">
                  <a:pos x="37" y="20"/>
                </a:cxn>
                <a:cxn ang="0">
                  <a:pos x="34" y="28"/>
                </a:cxn>
                <a:cxn ang="0">
                  <a:pos x="37" y="32"/>
                </a:cxn>
                <a:cxn ang="0">
                  <a:pos x="46" y="28"/>
                </a:cxn>
                <a:cxn ang="0">
                  <a:pos x="54" y="32"/>
                </a:cxn>
                <a:cxn ang="0">
                  <a:pos x="62" y="40"/>
                </a:cxn>
                <a:cxn ang="0">
                  <a:pos x="66" y="48"/>
                </a:cxn>
                <a:cxn ang="0">
                  <a:pos x="62" y="56"/>
                </a:cxn>
                <a:cxn ang="0">
                  <a:pos x="29" y="17"/>
                </a:cxn>
                <a:cxn ang="0">
                  <a:pos x="20" y="9"/>
                </a:cxn>
                <a:cxn ang="0">
                  <a:pos x="18" y="8"/>
                </a:cxn>
                <a:cxn ang="0">
                  <a:pos x="15" y="9"/>
                </a:cxn>
                <a:cxn ang="0">
                  <a:pos x="9" y="15"/>
                </a:cxn>
                <a:cxn ang="0">
                  <a:pos x="8" y="17"/>
                </a:cxn>
                <a:cxn ang="0">
                  <a:pos x="9" y="20"/>
                </a:cxn>
                <a:cxn ang="0">
                  <a:pos x="17" y="28"/>
                </a:cxn>
                <a:cxn ang="0">
                  <a:pos x="20" y="29"/>
                </a:cxn>
                <a:cxn ang="0">
                  <a:pos x="23" y="28"/>
                </a:cxn>
                <a:cxn ang="0">
                  <a:pos x="20" y="24"/>
                </a:cxn>
                <a:cxn ang="0">
                  <a:pos x="24" y="20"/>
                </a:cxn>
                <a:cxn ang="0">
                  <a:pos x="28" y="23"/>
                </a:cxn>
                <a:cxn ang="0">
                  <a:pos x="30" y="20"/>
                </a:cxn>
                <a:cxn ang="0">
                  <a:pos x="29" y="17"/>
                </a:cxn>
                <a:cxn ang="0">
                  <a:pos x="57" y="45"/>
                </a:cxn>
                <a:cxn ang="0">
                  <a:pos x="48" y="37"/>
                </a:cxn>
                <a:cxn ang="0">
                  <a:pos x="46" y="36"/>
                </a:cxn>
                <a:cxn ang="0">
                  <a:pos x="43" y="37"/>
                </a:cxn>
                <a:cxn ang="0">
                  <a:pos x="46" y="42"/>
                </a:cxn>
                <a:cxn ang="0">
                  <a:pos x="42" y="46"/>
                </a:cxn>
                <a:cxn ang="0">
                  <a:pos x="37" y="43"/>
                </a:cxn>
                <a:cxn ang="0">
                  <a:pos x="36" y="46"/>
                </a:cxn>
                <a:cxn ang="0">
                  <a:pos x="37" y="48"/>
                </a:cxn>
                <a:cxn ang="0">
                  <a:pos x="45" y="57"/>
                </a:cxn>
                <a:cxn ang="0">
                  <a:pos x="48" y="58"/>
                </a:cxn>
                <a:cxn ang="0">
                  <a:pos x="51" y="57"/>
                </a:cxn>
                <a:cxn ang="0">
                  <a:pos x="57" y="51"/>
                </a:cxn>
                <a:cxn ang="0">
                  <a:pos x="58" y="48"/>
                </a:cxn>
                <a:cxn ang="0">
                  <a:pos x="57" y="45"/>
                </a:cxn>
              </a:cxnLst>
              <a:rect l="0" t="0" r="r" b="b"/>
              <a:pathLst>
                <a:path w="66" h="65">
                  <a:moveTo>
                    <a:pt x="62" y="56"/>
                  </a:moveTo>
                  <a:cubicBezTo>
                    <a:pt x="56" y="62"/>
                    <a:pt x="56" y="62"/>
                    <a:pt x="56" y="62"/>
                  </a:cubicBezTo>
                  <a:cubicBezTo>
                    <a:pt x="54" y="64"/>
                    <a:pt x="51" y="65"/>
                    <a:pt x="48" y="65"/>
                  </a:cubicBezTo>
                  <a:cubicBezTo>
                    <a:pt x="45" y="65"/>
                    <a:pt x="42" y="64"/>
                    <a:pt x="40" y="62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28" y="49"/>
                    <a:pt x="28" y="46"/>
                  </a:cubicBezTo>
                  <a:cubicBezTo>
                    <a:pt x="28" y="42"/>
                    <a:pt x="30" y="39"/>
                    <a:pt x="32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6" y="36"/>
                    <a:pt x="23" y="37"/>
                    <a:pt x="20" y="37"/>
                  </a:cubicBezTo>
                  <a:cubicBezTo>
                    <a:pt x="17" y="37"/>
                    <a:pt x="14" y="36"/>
                    <a:pt x="12" y="3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4"/>
                    <a:pt x="37" y="17"/>
                    <a:pt x="37" y="20"/>
                  </a:cubicBezTo>
                  <a:cubicBezTo>
                    <a:pt x="37" y="23"/>
                    <a:pt x="36" y="26"/>
                    <a:pt x="34" y="28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40" y="30"/>
                    <a:pt x="43" y="28"/>
                    <a:pt x="46" y="28"/>
                  </a:cubicBezTo>
                  <a:cubicBezTo>
                    <a:pt x="49" y="28"/>
                    <a:pt x="52" y="29"/>
                    <a:pt x="54" y="32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4" y="42"/>
                    <a:pt x="66" y="45"/>
                    <a:pt x="66" y="48"/>
                  </a:cubicBezTo>
                  <a:cubicBezTo>
                    <a:pt x="66" y="51"/>
                    <a:pt x="64" y="54"/>
                    <a:pt x="62" y="56"/>
                  </a:cubicBezTo>
                  <a:close/>
                  <a:moveTo>
                    <a:pt x="29" y="17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8"/>
                    <a:pt x="15" y="9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20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1" y="29"/>
                    <a:pt x="22" y="29"/>
                    <a:pt x="23" y="28"/>
                  </a:cubicBezTo>
                  <a:cubicBezTo>
                    <a:pt x="22" y="27"/>
                    <a:pt x="20" y="26"/>
                    <a:pt x="20" y="24"/>
                  </a:cubicBezTo>
                  <a:cubicBezTo>
                    <a:pt x="20" y="22"/>
                    <a:pt x="22" y="20"/>
                    <a:pt x="24" y="20"/>
                  </a:cubicBezTo>
                  <a:cubicBezTo>
                    <a:pt x="26" y="20"/>
                    <a:pt x="27" y="21"/>
                    <a:pt x="28" y="23"/>
                  </a:cubicBezTo>
                  <a:cubicBezTo>
                    <a:pt x="29" y="22"/>
                    <a:pt x="30" y="21"/>
                    <a:pt x="30" y="20"/>
                  </a:cubicBezTo>
                  <a:cubicBezTo>
                    <a:pt x="30" y="19"/>
                    <a:pt x="29" y="18"/>
                    <a:pt x="29" y="17"/>
                  </a:cubicBezTo>
                  <a:close/>
                  <a:moveTo>
                    <a:pt x="57" y="45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7" y="36"/>
                    <a:pt x="46" y="36"/>
                  </a:cubicBezTo>
                  <a:cubicBezTo>
                    <a:pt x="45" y="36"/>
                    <a:pt x="44" y="36"/>
                    <a:pt x="43" y="37"/>
                  </a:cubicBezTo>
                  <a:cubicBezTo>
                    <a:pt x="44" y="39"/>
                    <a:pt x="46" y="40"/>
                    <a:pt x="46" y="42"/>
                  </a:cubicBezTo>
                  <a:cubicBezTo>
                    <a:pt x="46" y="44"/>
                    <a:pt x="44" y="46"/>
                    <a:pt x="42" y="46"/>
                  </a:cubicBezTo>
                  <a:cubicBezTo>
                    <a:pt x="40" y="46"/>
                    <a:pt x="39" y="44"/>
                    <a:pt x="37" y="43"/>
                  </a:cubicBezTo>
                  <a:cubicBezTo>
                    <a:pt x="37" y="43"/>
                    <a:pt x="36" y="44"/>
                    <a:pt x="36" y="46"/>
                  </a:cubicBezTo>
                  <a:cubicBezTo>
                    <a:pt x="36" y="47"/>
                    <a:pt x="36" y="48"/>
                    <a:pt x="37" y="48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7"/>
                    <a:pt x="47" y="58"/>
                    <a:pt x="48" y="58"/>
                  </a:cubicBezTo>
                  <a:cubicBezTo>
                    <a:pt x="49" y="58"/>
                    <a:pt x="50" y="57"/>
                    <a:pt x="51" y="5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0"/>
                    <a:pt x="58" y="49"/>
                    <a:pt x="58" y="48"/>
                  </a:cubicBezTo>
                  <a:cubicBezTo>
                    <a:pt x="58" y="47"/>
                    <a:pt x="58" y="46"/>
                    <a:pt x="57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8B73217-A178-F64D-8488-8F05FFF0C9F8}"/>
              </a:ext>
            </a:extLst>
          </p:cNvPr>
          <p:cNvSpPr/>
          <p:nvPr/>
        </p:nvSpPr>
        <p:spPr>
          <a:xfrm>
            <a:off x="2359295" y="1705540"/>
            <a:ext cx="7443924" cy="56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/>
              <a:t>实验室的设备支持和校外企业的市场优势</a:t>
            </a:r>
          </a:p>
        </p:txBody>
      </p:sp>
    </p:spTree>
    <p:extLst>
      <p:ext uri="{BB962C8B-B14F-4D97-AF65-F5344CB8AC3E}">
        <p14:creationId xmlns:p14="http://schemas.microsoft.com/office/powerpoint/2010/main" val="3586571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A82A311D-813C-4978-981D-FD824D6D4670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0983416-DD8F-4D81-A68F-DAC7D7E98B73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人员构成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2A712BF-ECE8-48A7-8491-ED21C62BC67B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603D17-71B8-4EBD-877D-FF3DF5E89E11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Current Achievements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F2C6FB6-0215-484D-A4BD-5258A840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55600"/>
            <a:ext cx="11963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7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ABE83-5E84-4518-B386-FDFC6D79FB41}"/>
              </a:ext>
            </a:extLst>
          </p:cNvPr>
          <p:cNvSpPr/>
          <p:nvPr/>
        </p:nvSpPr>
        <p:spPr>
          <a:xfrm>
            <a:off x="4837777" y="3955967"/>
            <a:ext cx="5857876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zh-CN" sz="1400" dirty="0"/>
              <a:t>Project </a:t>
            </a:r>
            <a:r>
              <a:rPr lang="zh-CN" altLang="en-US" sz="1400" dirty="0"/>
              <a:t> </a:t>
            </a:r>
            <a:r>
              <a:rPr lang="en" altLang="zh-CN" sz="1400" dirty="0"/>
              <a:t>Expectation</a:t>
            </a:r>
            <a:endParaRPr lang="en-US" altLang="zh-CN" sz="1400" dirty="0">
              <a:latin typeface="Arial" panose="020B0604020202020204" pitchFamily="34" charset="0"/>
              <a:ea typeface="微软雅黑 Light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04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7" y="2996367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项目预期</a:t>
            </a:r>
          </a:p>
        </p:txBody>
      </p:sp>
    </p:spTree>
    <p:extLst>
      <p:ext uri="{BB962C8B-B14F-4D97-AF65-F5344CB8AC3E}">
        <p14:creationId xmlns:p14="http://schemas.microsoft.com/office/powerpoint/2010/main" val="303268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93113" y="498831"/>
            <a:ext cx="4203131" cy="828384"/>
            <a:chOff x="779333" y="192424"/>
            <a:chExt cx="4203131" cy="828384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79333" y="192424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阶段目标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77573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" altLang="zh-CN" sz="1400" dirty="0"/>
                <a:t>Milestones</a:t>
              </a:r>
              <a:endParaRPr lang="en-US" altLang="zh-CN" sz="14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40E102C-8717-3144-974D-066BB266886B}"/>
              </a:ext>
            </a:extLst>
          </p:cNvPr>
          <p:cNvGrpSpPr/>
          <p:nvPr/>
        </p:nvGrpSpPr>
        <p:grpSpPr>
          <a:xfrm>
            <a:off x="1129890" y="2176588"/>
            <a:ext cx="3947057" cy="1631805"/>
            <a:chOff x="1369210" y="4823095"/>
            <a:chExt cx="3947057" cy="163180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84D2CC6-4A6A-A242-9C17-FD979FD2AD5E}"/>
                </a:ext>
              </a:extLst>
            </p:cNvPr>
            <p:cNvSpPr txBox="1"/>
            <p:nvPr/>
          </p:nvSpPr>
          <p:spPr>
            <a:xfrm>
              <a:off x="3059569" y="5032523"/>
              <a:ext cx="2256698" cy="1422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/>
                <a:t>界面</a:t>
              </a:r>
              <a:r>
                <a:rPr lang="en-US" altLang="zh-CN" sz="2000" b="1" dirty="0"/>
                <a:t>UI</a:t>
              </a:r>
              <a:r>
                <a:rPr lang="zh-CN" altLang="en-US" sz="2000" b="1" dirty="0"/>
                <a:t>设计</a:t>
              </a:r>
              <a:endParaRPr lang="en-US" altLang="zh-CN" sz="2000" b="1" dirty="0"/>
            </a:p>
            <a:p>
              <a:pPr>
                <a:lnSpc>
                  <a:spcPct val="150000"/>
                </a:lnSpc>
              </a:pPr>
              <a:r>
                <a:rPr lang="zh-CN" altLang="en-US" sz="2000" b="1" dirty="0"/>
                <a:t>功能模块的嵌入</a:t>
              </a:r>
              <a:endParaRPr lang="en-US" altLang="zh-CN" sz="2000" b="1" dirty="0"/>
            </a:p>
            <a:p>
              <a:pPr>
                <a:lnSpc>
                  <a:spcPct val="150000"/>
                </a:lnSpc>
              </a:pPr>
              <a:r>
                <a:rPr lang="zh-CN" altLang="en-US" sz="2000" b="1" dirty="0"/>
                <a:t>编程小车的连接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8DACAD9-1A37-A841-9778-14445237A630}"/>
                </a:ext>
              </a:extLst>
            </p:cNvPr>
            <p:cNvGrpSpPr/>
            <p:nvPr/>
          </p:nvGrpSpPr>
          <p:grpSpPr>
            <a:xfrm>
              <a:off x="1369210" y="4823095"/>
              <a:ext cx="1522598" cy="1534526"/>
              <a:chOff x="2833959" y="2274280"/>
              <a:chExt cx="2893746" cy="2914658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0BA6DF0E-BF15-494E-B551-6A617FFA1CEC}"/>
                  </a:ext>
                </a:extLst>
              </p:cNvPr>
              <p:cNvGrpSpPr/>
              <p:nvPr/>
            </p:nvGrpSpPr>
            <p:grpSpPr>
              <a:xfrm>
                <a:off x="3240538" y="2274280"/>
                <a:ext cx="1818589" cy="1893912"/>
                <a:chOff x="3240538" y="2274280"/>
                <a:chExt cx="1818589" cy="1893912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245A1558-0732-5049-82CC-E668E633A1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0538" y="2274280"/>
                  <a:ext cx="1818589" cy="1893912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1B533831-7E72-7243-8292-01F9E2D13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1191" y="2435692"/>
                  <a:ext cx="1517285" cy="157108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7" name="任意多边形: 形状 70">
                  <a:extLst>
                    <a:ext uri="{FF2B5EF4-FFF2-40B4-BE49-F238E27FC236}">
                      <a16:creationId xmlns:a16="http://schemas.microsoft.com/office/drawing/2014/main" id="{EB8CA8B4-4370-3148-A884-7FA7E6155A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840" y="2942243"/>
                  <a:ext cx="557986" cy="557986"/>
                </a:xfrm>
                <a:custGeom>
                  <a:avLst/>
                  <a:gdLst>
                    <a:gd name="T0" fmla="+- 0 10800 98"/>
                    <a:gd name="T1" fmla="*/ T0 w 21404"/>
                    <a:gd name="T2" fmla="+- 0 10864 128"/>
                    <a:gd name="T3" fmla="*/ 10864 h 21472"/>
                    <a:gd name="T4" fmla="+- 0 10800 98"/>
                    <a:gd name="T5" fmla="*/ T4 w 21404"/>
                    <a:gd name="T6" fmla="+- 0 10864 128"/>
                    <a:gd name="T7" fmla="*/ 10864 h 21472"/>
                    <a:gd name="T8" fmla="+- 0 10800 98"/>
                    <a:gd name="T9" fmla="*/ T8 w 21404"/>
                    <a:gd name="T10" fmla="+- 0 10864 128"/>
                    <a:gd name="T11" fmla="*/ 10864 h 21472"/>
                    <a:gd name="T12" fmla="+- 0 10800 98"/>
                    <a:gd name="T13" fmla="*/ T12 w 21404"/>
                    <a:gd name="T14" fmla="+- 0 10864 128"/>
                    <a:gd name="T15" fmla="*/ 10864 h 2147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04" h="21472">
                      <a:moveTo>
                        <a:pt x="3386" y="13932"/>
                      </a:moveTo>
                      <a:cubicBezTo>
                        <a:pt x="4126" y="16483"/>
                        <a:pt x="4518" y="17503"/>
                        <a:pt x="6826" y="18467"/>
                      </a:cubicBezTo>
                      <a:cubicBezTo>
                        <a:pt x="8742" y="19998"/>
                        <a:pt x="9918" y="21472"/>
                        <a:pt x="10702" y="21472"/>
                      </a:cubicBezTo>
                      <a:cubicBezTo>
                        <a:pt x="11486" y="21472"/>
                        <a:pt x="12662" y="19998"/>
                        <a:pt x="14578" y="18978"/>
                      </a:cubicBezTo>
                      <a:cubicBezTo>
                        <a:pt x="16886" y="17503"/>
                        <a:pt x="16102" y="17503"/>
                        <a:pt x="16886" y="14499"/>
                      </a:cubicBezTo>
                      <a:cubicBezTo>
                        <a:pt x="10702" y="18467"/>
                        <a:pt x="10702" y="18467"/>
                        <a:pt x="10702" y="18467"/>
                      </a:cubicBezTo>
                      <a:lnTo>
                        <a:pt x="3386" y="13932"/>
                      </a:lnTo>
                      <a:close/>
                      <a:moveTo>
                        <a:pt x="21110" y="6902"/>
                      </a:moveTo>
                      <a:cubicBezTo>
                        <a:pt x="11834" y="382"/>
                        <a:pt x="11834" y="382"/>
                        <a:pt x="11834" y="382"/>
                      </a:cubicBezTo>
                      <a:cubicBezTo>
                        <a:pt x="11486" y="-128"/>
                        <a:pt x="10310" y="-128"/>
                        <a:pt x="9526" y="382"/>
                      </a:cubicBezTo>
                      <a:cubicBezTo>
                        <a:pt x="294" y="6902"/>
                        <a:pt x="294" y="6902"/>
                        <a:pt x="294" y="6902"/>
                      </a:cubicBezTo>
                      <a:cubicBezTo>
                        <a:pt x="-98" y="7412"/>
                        <a:pt x="-98" y="7922"/>
                        <a:pt x="294" y="8943"/>
                      </a:cubicBezTo>
                      <a:cubicBezTo>
                        <a:pt x="9526" y="15463"/>
                        <a:pt x="9526" y="15463"/>
                        <a:pt x="9526" y="15463"/>
                      </a:cubicBezTo>
                      <a:cubicBezTo>
                        <a:pt x="10310" y="15973"/>
                        <a:pt x="11486" y="15973"/>
                        <a:pt x="11834" y="15463"/>
                      </a:cubicBezTo>
                      <a:cubicBezTo>
                        <a:pt x="17670" y="10927"/>
                        <a:pt x="17670" y="10927"/>
                        <a:pt x="17670" y="10927"/>
                      </a:cubicBezTo>
                      <a:cubicBezTo>
                        <a:pt x="11486" y="8943"/>
                        <a:pt x="11486" y="8943"/>
                        <a:pt x="11486" y="8943"/>
                      </a:cubicBezTo>
                      <a:cubicBezTo>
                        <a:pt x="11094" y="8943"/>
                        <a:pt x="11094" y="9396"/>
                        <a:pt x="10702" y="9396"/>
                      </a:cubicBezTo>
                      <a:cubicBezTo>
                        <a:pt x="9526" y="9396"/>
                        <a:pt x="8742" y="8433"/>
                        <a:pt x="8742" y="7412"/>
                      </a:cubicBezTo>
                      <a:cubicBezTo>
                        <a:pt x="8742" y="6902"/>
                        <a:pt x="9526" y="5938"/>
                        <a:pt x="10702" y="5938"/>
                      </a:cubicBezTo>
                      <a:cubicBezTo>
                        <a:pt x="11486" y="5938"/>
                        <a:pt x="12270" y="6392"/>
                        <a:pt x="12662" y="6902"/>
                      </a:cubicBezTo>
                      <a:cubicBezTo>
                        <a:pt x="19194" y="9907"/>
                        <a:pt x="19194" y="9907"/>
                        <a:pt x="19194" y="9907"/>
                      </a:cubicBezTo>
                      <a:cubicBezTo>
                        <a:pt x="21110" y="8943"/>
                        <a:pt x="21110" y="8943"/>
                        <a:pt x="21110" y="8943"/>
                      </a:cubicBezTo>
                      <a:cubicBezTo>
                        <a:pt x="21502" y="7922"/>
                        <a:pt x="21502" y="7412"/>
                        <a:pt x="21110" y="6902"/>
                      </a:cubicBezTo>
                      <a:close/>
                      <a:moveTo>
                        <a:pt x="18410" y="19488"/>
                      </a:moveTo>
                      <a:cubicBezTo>
                        <a:pt x="18018" y="19998"/>
                        <a:pt x="19586" y="20508"/>
                        <a:pt x="19978" y="18978"/>
                      </a:cubicBezTo>
                      <a:cubicBezTo>
                        <a:pt x="20326" y="11948"/>
                        <a:pt x="19194" y="9907"/>
                        <a:pt x="19194" y="9907"/>
                      </a:cubicBezTo>
                      <a:cubicBezTo>
                        <a:pt x="17670" y="10927"/>
                        <a:pt x="17670" y="10927"/>
                        <a:pt x="17670" y="10927"/>
                      </a:cubicBezTo>
                      <a:cubicBezTo>
                        <a:pt x="17670" y="10927"/>
                        <a:pt x="19194" y="12458"/>
                        <a:pt x="18410" y="194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4" name="文本框 66">
                <a:extLst>
                  <a:ext uri="{FF2B5EF4-FFF2-40B4-BE49-F238E27FC236}">
                    <a16:creationId xmlns:a16="http://schemas.microsoft.com/office/drawing/2014/main" id="{3DFF64EB-3BFC-2148-B6D1-3881B1791ECB}"/>
                  </a:ext>
                </a:extLst>
              </p:cNvPr>
              <p:cNvSpPr txBox="1"/>
              <p:nvPr/>
            </p:nvSpPr>
            <p:spPr>
              <a:xfrm>
                <a:off x="2833959" y="4490363"/>
                <a:ext cx="2893746" cy="698575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平台开发</a:t>
                </a:r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A8C88D8D-8D9E-E341-95C7-3A710954C06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49" y="455202"/>
            <a:ext cx="4493895" cy="2828925"/>
          </a:xfrm>
          <a:prstGeom prst="rect">
            <a:avLst/>
          </a:prstGeom>
          <a:noFill/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84B99E2-DA9A-E345-95F5-9DB3140675BF}"/>
              </a:ext>
            </a:extLst>
          </p:cNvPr>
          <p:cNvSpPr txBox="1"/>
          <p:nvPr/>
        </p:nvSpPr>
        <p:spPr>
          <a:xfrm>
            <a:off x="1129890" y="4169066"/>
            <a:ext cx="5043124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我们</a:t>
            </a:r>
            <a:r>
              <a:rPr lang="zh-TW" altLang="zh-CN" dirty="0"/>
              <a:t>会增加小车的接口与模块，让小车通过 S4A 与 Scratch </a:t>
            </a:r>
            <a:r>
              <a:rPr lang="zh-CN" altLang="en-US" dirty="0"/>
              <a:t>平台</a:t>
            </a:r>
            <a:r>
              <a:rPr lang="zh-TW" altLang="zh-CN" dirty="0"/>
              <a:t>进行连接</a:t>
            </a:r>
            <a:r>
              <a:rPr lang="zh-CN" altLang="zh-CN" dirty="0"/>
              <a:t>，</a:t>
            </a:r>
            <a:r>
              <a:rPr lang="zh-TW" altLang="zh-CN" dirty="0"/>
              <a:t>并将已开发好的人脸识别、图像识别、物体跟踪等</a:t>
            </a:r>
            <a:r>
              <a:rPr lang="zh-CN" altLang="en-US" dirty="0"/>
              <a:t>功能</a:t>
            </a:r>
            <a:r>
              <a:rPr lang="zh-TW" altLang="zh-CN" dirty="0"/>
              <a:t>模块加入到平台</a:t>
            </a:r>
            <a:r>
              <a:rPr lang="zh-CN" altLang="en-US" dirty="0"/>
              <a:t>中</a:t>
            </a:r>
            <a:r>
              <a:rPr lang="zh-TW" altLang="zh-CN" dirty="0"/>
              <a:t>，丰富小车的功能。</a:t>
            </a:r>
            <a:r>
              <a:rPr lang="zh-CN" altLang="zh-CN" dirty="0"/>
              <a:t> 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0E0DDB-7AA1-074F-9E64-AD25B98F9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118" y="3573873"/>
            <a:ext cx="3080759" cy="30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6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93113" y="498831"/>
            <a:ext cx="4203131" cy="828384"/>
            <a:chOff x="779333" y="192424"/>
            <a:chExt cx="4203131" cy="828384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79333" y="192424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阶段目标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77573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" altLang="zh-CN" sz="1400" dirty="0"/>
                <a:t>Milestones</a:t>
              </a:r>
              <a:endParaRPr lang="en-US" altLang="zh-CN" sz="14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40E102C-8717-3144-974D-066BB266886B}"/>
              </a:ext>
            </a:extLst>
          </p:cNvPr>
          <p:cNvGrpSpPr/>
          <p:nvPr/>
        </p:nvGrpSpPr>
        <p:grpSpPr>
          <a:xfrm>
            <a:off x="1021991" y="2271323"/>
            <a:ext cx="4719824" cy="1534526"/>
            <a:chOff x="1369210" y="4823095"/>
            <a:chExt cx="4719824" cy="1534526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84D2CC6-4A6A-A242-9C17-FD979FD2AD5E}"/>
                </a:ext>
              </a:extLst>
            </p:cNvPr>
            <p:cNvSpPr txBox="1"/>
            <p:nvPr/>
          </p:nvSpPr>
          <p:spPr>
            <a:xfrm>
              <a:off x="3059568" y="5032523"/>
              <a:ext cx="3029466" cy="960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/>
                <a:t>持续开发人工智能算法</a:t>
              </a:r>
              <a:endParaRPr lang="en-US" altLang="zh-CN" sz="2000" b="1" dirty="0"/>
            </a:p>
            <a:p>
              <a:pPr>
                <a:lnSpc>
                  <a:spcPct val="150000"/>
                </a:lnSpc>
              </a:pPr>
              <a:r>
                <a:rPr lang="zh-CN" altLang="en-US" sz="2000" b="1" dirty="0"/>
                <a:t>继续申请软著与专利证书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8DACAD9-1A37-A841-9778-14445237A630}"/>
                </a:ext>
              </a:extLst>
            </p:cNvPr>
            <p:cNvGrpSpPr/>
            <p:nvPr/>
          </p:nvGrpSpPr>
          <p:grpSpPr>
            <a:xfrm>
              <a:off x="1369210" y="4823095"/>
              <a:ext cx="1522598" cy="1534526"/>
              <a:chOff x="2833959" y="2274280"/>
              <a:chExt cx="2893746" cy="2914658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0BA6DF0E-BF15-494E-B551-6A617FFA1CEC}"/>
                  </a:ext>
                </a:extLst>
              </p:cNvPr>
              <p:cNvGrpSpPr/>
              <p:nvPr/>
            </p:nvGrpSpPr>
            <p:grpSpPr>
              <a:xfrm>
                <a:off x="3240538" y="2274280"/>
                <a:ext cx="1818589" cy="1893912"/>
                <a:chOff x="3240538" y="2274280"/>
                <a:chExt cx="1818589" cy="1893912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245A1558-0732-5049-82CC-E668E633A1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0538" y="2274280"/>
                  <a:ext cx="1818589" cy="1893912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1B533831-7E72-7243-8292-01F9E2D13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1191" y="2435692"/>
                  <a:ext cx="1517285" cy="157108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7" name="任意多边形: 形状 70">
                  <a:extLst>
                    <a:ext uri="{FF2B5EF4-FFF2-40B4-BE49-F238E27FC236}">
                      <a16:creationId xmlns:a16="http://schemas.microsoft.com/office/drawing/2014/main" id="{EB8CA8B4-4370-3148-A884-7FA7E6155A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840" y="2942243"/>
                  <a:ext cx="557986" cy="557986"/>
                </a:xfrm>
                <a:custGeom>
                  <a:avLst/>
                  <a:gdLst>
                    <a:gd name="T0" fmla="+- 0 10800 98"/>
                    <a:gd name="T1" fmla="*/ T0 w 21404"/>
                    <a:gd name="T2" fmla="+- 0 10864 128"/>
                    <a:gd name="T3" fmla="*/ 10864 h 21472"/>
                    <a:gd name="T4" fmla="+- 0 10800 98"/>
                    <a:gd name="T5" fmla="*/ T4 w 21404"/>
                    <a:gd name="T6" fmla="+- 0 10864 128"/>
                    <a:gd name="T7" fmla="*/ 10864 h 21472"/>
                    <a:gd name="T8" fmla="+- 0 10800 98"/>
                    <a:gd name="T9" fmla="*/ T8 w 21404"/>
                    <a:gd name="T10" fmla="+- 0 10864 128"/>
                    <a:gd name="T11" fmla="*/ 10864 h 21472"/>
                    <a:gd name="T12" fmla="+- 0 10800 98"/>
                    <a:gd name="T13" fmla="*/ T12 w 21404"/>
                    <a:gd name="T14" fmla="+- 0 10864 128"/>
                    <a:gd name="T15" fmla="*/ 10864 h 2147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04" h="21472">
                      <a:moveTo>
                        <a:pt x="3386" y="13932"/>
                      </a:moveTo>
                      <a:cubicBezTo>
                        <a:pt x="4126" y="16483"/>
                        <a:pt x="4518" y="17503"/>
                        <a:pt x="6826" y="18467"/>
                      </a:cubicBezTo>
                      <a:cubicBezTo>
                        <a:pt x="8742" y="19998"/>
                        <a:pt x="9918" y="21472"/>
                        <a:pt x="10702" y="21472"/>
                      </a:cubicBezTo>
                      <a:cubicBezTo>
                        <a:pt x="11486" y="21472"/>
                        <a:pt x="12662" y="19998"/>
                        <a:pt x="14578" y="18978"/>
                      </a:cubicBezTo>
                      <a:cubicBezTo>
                        <a:pt x="16886" y="17503"/>
                        <a:pt x="16102" y="17503"/>
                        <a:pt x="16886" y="14499"/>
                      </a:cubicBezTo>
                      <a:cubicBezTo>
                        <a:pt x="10702" y="18467"/>
                        <a:pt x="10702" y="18467"/>
                        <a:pt x="10702" y="18467"/>
                      </a:cubicBezTo>
                      <a:lnTo>
                        <a:pt x="3386" y="13932"/>
                      </a:lnTo>
                      <a:close/>
                      <a:moveTo>
                        <a:pt x="21110" y="6902"/>
                      </a:moveTo>
                      <a:cubicBezTo>
                        <a:pt x="11834" y="382"/>
                        <a:pt x="11834" y="382"/>
                        <a:pt x="11834" y="382"/>
                      </a:cubicBezTo>
                      <a:cubicBezTo>
                        <a:pt x="11486" y="-128"/>
                        <a:pt x="10310" y="-128"/>
                        <a:pt x="9526" y="382"/>
                      </a:cubicBezTo>
                      <a:cubicBezTo>
                        <a:pt x="294" y="6902"/>
                        <a:pt x="294" y="6902"/>
                        <a:pt x="294" y="6902"/>
                      </a:cubicBezTo>
                      <a:cubicBezTo>
                        <a:pt x="-98" y="7412"/>
                        <a:pt x="-98" y="7922"/>
                        <a:pt x="294" y="8943"/>
                      </a:cubicBezTo>
                      <a:cubicBezTo>
                        <a:pt x="9526" y="15463"/>
                        <a:pt x="9526" y="15463"/>
                        <a:pt x="9526" y="15463"/>
                      </a:cubicBezTo>
                      <a:cubicBezTo>
                        <a:pt x="10310" y="15973"/>
                        <a:pt x="11486" y="15973"/>
                        <a:pt x="11834" y="15463"/>
                      </a:cubicBezTo>
                      <a:cubicBezTo>
                        <a:pt x="17670" y="10927"/>
                        <a:pt x="17670" y="10927"/>
                        <a:pt x="17670" y="10927"/>
                      </a:cubicBezTo>
                      <a:cubicBezTo>
                        <a:pt x="11486" y="8943"/>
                        <a:pt x="11486" y="8943"/>
                        <a:pt x="11486" y="8943"/>
                      </a:cubicBezTo>
                      <a:cubicBezTo>
                        <a:pt x="11094" y="8943"/>
                        <a:pt x="11094" y="9396"/>
                        <a:pt x="10702" y="9396"/>
                      </a:cubicBezTo>
                      <a:cubicBezTo>
                        <a:pt x="9526" y="9396"/>
                        <a:pt x="8742" y="8433"/>
                        <a:pt x="8742" y="7412"/>
                      </a:cubicBezTo>
                      <a:cubicBezTo>
                        <a:pt x="8742" y="6902"/>
                        <a:pt x="9526" y="5938"/>
                        <a:pt x="10702" y="5938"/>
                      </a:cubicBezTo>
                      <a:cubicBezTo>
                        <a:pt x="11486" y="5938"/>
                        <a:pt x="12270" y="6392"/>
                        <a:pt x="12662" y="6902"/>
                      </a:cubicBezTo>
                      <a:cubicBezTo>
                        <a:pt x="19194" y="9907"/>
                        <a:pt x="19194" y="9907"/>
                        <a:pt x="19194" y="9907"/>
                      </a:cubicBezTo>
                      <a:cubicBezTo>
                        <a:pt x="21110" y="8943"/>
                        <a:pt x="21110" y="8943"/>
                        <a:pt x="21110" y="8943"/>
                      </a:cubicBezTo>
                      <a:cubicBezTo>
                        <a:pt x="21502" y="7922"/>
                        <a:pt x="21502" y="7412"/>
                        <a:pt x="21110" y="6902"/>
                      </a:cubicBezTo>
                      <a:close/>
                      <a:moveTo>
                        <a:pt x="18410" y="19488"/>
                      </a:moveTo>
                      <a:cubicBezTo>
                        <a:pt x="18018" y="19998"/>
                        <a:pt x="19586" y="20508"/>
                        <a:pt x="19978" y="18978"/>
                      </a:cubicBezTo>
                      <a:cubicBezTo>
                        <a:pt x="20326" y="11948"/>
                        <a:pt x="19194" y="9907"/>
                        <a:pt x="19194" y="9907"/>
                      </a:cubicBezTo>
                      <a:cubicBezTo>
                        <a:pt x="17670" y="10927"/>
                        <a:pt x="17670" y="10927"/>
                        <a:pt x="17670" y="10927"/>
                      </a:cubicBezTo>
                      <a:cubicBezTo>
                        <a:pt x="17670" y="10927"/>
                        <a:pt x="19194" y="12458"/>
                        <a:pt x="18410" y="194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4" name="文本框 66">
                <a:extLst>
                  <a:ext uri="{FF2B5EF4-FFF2-40B4-BE49-F238E27FC236}">
                    <a16:creationId xmlns:a16="http://schemas.microsoft.com/office/drawing/2014/main" id="{3DFF64EB-3BFC-2148-B6D1-3881B1791ECB}"/>
                  </a:ext>
                </a:extLst>
              </p:cNvPr>
              <p:cNvSpPr txBox="1"/>
              <p:nvPr/>
            </p:nvSpPr>
            <p:spPr>
              <a:xfrm>
                <a:off x="2833959" y="4490363"/>
                <a:ext cx="2893746" cy="698575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算法模块</a:t>
                </a: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84B99E2-DA9A-E345-95F5-9DB3140675BF}"/>
              </a:ext>
            </a:extLst>
          </p:cNvPr>
          <p:cNvSpPr txBox="1"/>
          <p:nvPr/>
        </p:nvSpPr>
        <p:spPr>
          <a:xfrm>
            <a:off x="1017354" y="4254892"/>
            <a:ext cx="504312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我们</a:t>
            </a:r>
            <a:r>
              <a:rPr lang="zh-CN" altLang="zh-CN" dirty="0"/>
              <a:t>将</a:t>
            </a:r>
            <a:r>
              <a:rPr lang="zh-CN" altLang="en-US" dirty="0"/>
              <a:t>继续</a:t>
            </a:r>
            <a:r>
              <a:rPr lang="zh-CN" altLang="zh-CN" dirty="0"/>
              <a:t>重点研发出新的人工智能模块，以满足</a:t>
            </a:r>
            <a:r>
              <a:rPr lang="zh-CN" altLang="en-US" dirty="0"/>
              <a:t>编程</a:t>
            </a:r>
            <a:r>
              <a:rPr lang="zh-CN" altLang="zh-CN" dirty="0"/>
              <a:t>小车在不同情景下的多种功能需求</a:t>
            </a:r>
            <a:r>
              <a:rPr lang="zh-CN" altLang="en-US" dirty="0"/>
              <a:t>，为功能模块的自主化设计提供无限空间。</a:t>
            </a:r>
            <a:r>
              <a:rPr lang="zh-CN" altLang="zh-CN" dirty="0"/>
              <a:t> </a:t>
            </a:r>
            <a:endParaRPr lang="zh-CN" altLang="en-US" b="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AD624E0-FE1E-C248-A4DC-934BA50D200D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38" y="834698"/>
            <a:ext cx="1653132" cy="23584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5618EA7-1A80-B145-A5FD-A146E87BD59D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23" y="512705"/>
            <a:ext cx="1711960" cy="2358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7C20A1-2A2D-014E-904F-19CD7BFC6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470" y="3478138"/>
            <a:ext cx="2903600" cy="29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9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93113" y="498831"/>
            <a:ext cx="4203131" cy="828384"/>
            <a:chOff x="779333" y="192424"/>
            <a:chExt cx="4203131" cy="828384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79333" y="192424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阶段目标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77573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" altLang="zh-CN" sz="1400" dirty="0"/>
                <a:t>Milestones</a:t>
              </a:r>
              <a:endParaRPr lang="en-US" altLang="zh-CN" sz="14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40E102C-8717-3144-974D-066BB266886B}"/>
              </a:ext>
            </a:extLst>
          </p:cNvPr>
          <p:cNvGrpSpPr/>
          <p:nvPr/>
        </p:nvGrpSpPr>
        <p:grpSpPr>
          <a:xfrm>
            <a:off x="1123872" y="2393032"/>
            <a:ext cx="4198124" cy="1534526"/>
            <a:chOff x="1369210" y="4823095"/>
            <a:chExt cx="4198124" cy="1534526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84D2CC6-4A6A-A242-9C17-FD979FD2AD5E}"/>
                </a:ext>
              </a:extLst>
            </p:cNvPr>
            <p:cNvSpPr txBox="1"/>
            <p:nvPr/>
          </p:nvSpPr>
          <p:spPr>
            <a:xfrm>
              <a:off x="3081286" y="5240272"/>
              <a:ext cx="2486048" cy="49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/>
                <a:t>外部硬件模块化设计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8DACAD9-1A37-A841-9778-14445237A630}"/>
                </a:ext>
              </a:extLst>
            </p:cNvPr>
            <p:cNvGrpSpPr/>
            <p:nvPr/>
          </p:nvGrpSpPr>
          <p:grpSpPr>
            <a:xfrm>
              <a:off x="1369210" y="4823095"/>
              <a:ext cx="1522598" cy="1534526"/>
              <a:chOff x="2833959" y="2274280"/>
              <a:chExt cx="2893746" cy="2914658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0BA6DF0E-BF15-494E-B551-6A617FFA1CEC}"/>
                  </a:ext>
                </a:extLst>
              </p:cNvPr>
              <p:cNvGrpSpPr/>
              <p:nvPr/>
            </p:nvGrpSpPr>
            <p:grpSpPr>
              <a:xfrm>
                <a:off x="3240538" y="2274280"/>
                <a:ext cx="1818589" cy="1893912"/>
                <a:chOff x="3240538" y="2274280"/>
                <a:chExt cx="1818589" cy="1893912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245A1558-0732-5049-82CC-E668E633A1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0538" y="2274280"/>
                  <a:ext cx="1818589" cy="1893912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1B533831-7E72-7243-8292-01F9E2D13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1191" y="2435692"/>
                  <a:ext cx="1517285" cy="157108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7" name="任意多边形: 形状 70">
                  <a:extLst>
                    <a:ext uri="{FF2B5EF4-FFF2-40B4-BE49-F238E27FC236}">
                      <a16:creationId xmlns:a16="http://schemas.microsoft.com/office/drawing/2014/main" id="{EB8CA8B4-4370-3148-A884-7FA7E6155A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840" y="2942243"/>
                  <a:ext cx="557986" cy="557986"/>
                </a:xfrm>
                <a:custGeom>
                  <a:avLst/>
                  <a:gdLst>
                    <a:gd name="T0" fmla="+- 0 10800 98"/>
                    <a:gd name="T1" fmla="*/ T0 w 21404"/>
                    <a:gd name="T2" fmla="+- 0 10864 128"/>
                    <a:gd name="T3" fmla="*/ 10864 h 21472"/>
                    <a:gd name="T4" fmla="+- 0 10800 98"/>
                    <a:gd name="T5" fmla="*/ T4 w 21404"/>
                    <a:gd name="T6" fmla="+- 0 10864 128"/>
                    <a:gd name="T7" fmla="*/ 10864 h 21472"/>
                    <a:gd name="T8" fmla="+- 0 10800 98"/>
                    <a:gd name="T9" fmla="*/ T8 w 21404"/>
                    <a:gd name="T10" fmla="+- 0 10864 128"/>
                    <a:gd name="T11" fmla="*/ 10864 h 21472"/>
                    <a:gd name="T12" fmla="+- 0 10800 98"/>
                    <a:gd name="T13" fmla="*/ T12 w 21404"/>
                    <a:gd name="T14" fmla="+- 0 10864 128"/>
                    <a:gd name="T15" fmla="*/ 10864 h 2147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04" h="21472">
                      <a:moveTo>
                        <a:pt x="3386" y="13932"/>
                      </a:moveTo>
                      <a:cubicBezTo>
                        <a:pt x="4126" y="16483"/>
                        <a:pt x="4518" y="17503"/>
                        <a:pt x="6826" y="18467"/>
                      </a:cubicBezTo>
                      <a:cubicBezTo>
                        <a:pt x="8742" y="19998"/>
                        <a:pt x="9918" y="21472"/>
                        <a:pt x="10702" y="21472"/>
                      </a:cubicBezTo>
                      <a:cubicBezTo>
                        <a:pt x="11486" y="21472"/>
                        <a:pt x="12662" y="19998"/>
                        <a:pt x="14578" y="18978"/>
                      </a:cubicBezTo>
                      <a:cubicBezTo>
                        <a:pt x="16886" y="17503"/>
                        <a:pt x="16102" y="17503"/>
                        <a:pt x="16886" y="14499"/>
                      </a:cubicBezTo>
                      <a:cubicBezTo>
                        <a:pt x="10702" y="18467"/>
                        <a:pt x="10702" y="18467"/>
                        <a:pt x="10702" y="18467"/>
                      </a:cubicBezTo>
                      <a:lnTo>
                        <a:pt x="3386" y="13932"/>
                      </a:lnTo>
                      <a:close/>
                      <a:moveTo>
                        <a:pt x="21110" y="6902"/>
                      </a:moveTo>
                      <a:cubicBezTo>
                        <a:pt x="11834" y="382"/>
                        <a:pt x="11834" y="382"/>
                        <a:pt x="11834" y="382"/>
                      </a:cubicBezTo>
                      <a:cubicBezTo>
                        <a:pt x="11486" y="-128"/>
                        <a:pt x="10310" y="-128"/>
                        <a:pt x="9526" y="382"/>
                      </a:cubicBezTo>
                      <a:cubicBezTo>
                        <a:pt x="294" y="6902"/>
                        <a:pt x="294" y="6902"/>
                        <a:pt x="294" y="6902"/>
                      </a:cubicBezTo>
                      <a:cubicBezTo>
                        <a:pt x="-98" y="7412"/>
                        <a:pt x="-98" y="7922"/>
                        <a:pt x="294" y="8943"/>
                      </a:cubicBezTo>
                      <a:cubicBezTo>
                        <a:pt x="9526" y="15463"/>
                        <a:pt x="9526" y="15463"/>
                        <a:pt x="9526" y="15463"/>
                      </a:cubicBezTo>
                      <a:cubicBezTo>
                        <a:pt x="10310" y="15973"/>
                        <a:pt x="11486" y="15973"/>
                        <a:pt x="11834" y="15463"/>
                      </a:cubicBezTo>
                      <a:cubicBezTo>
                        <a:pt x="17670" y="10927"/>
                        <a:pt x="17670" y="10927"/>
                        <a:pt x="17670" y="10927"/>
                      </a:cubicBezTo>
                      <a:cubicBezTo>
                        <a:pt x="11486" y="8943"/>
                        <a:pt x="11486" y="8943"/>
                        <a:pt x="11486" y="8943"/>
                      </a:cubicBezTo>
                      <a:cubicBezTo>
                        <a:pt x="11094" y="8943"/>
                        <a:pt x="11094" y="9396"/>
                        <a:pt x="10702" y="9396"/>
                      </a:cubicBezTo>
                      <a:cubicBezTo>
                        <a:pt x="9526" y="9396"/>
                        <a:pt x="8742" y="8433"/>
                        <a:pt x="8742" y="7412"/>
                      </a:cubicBezTo>
                      <a:cubicBezTo>
                        <a:pt x="8742" y="6902"/>
                        <a:pt x="9526" y="5938"/>
                        <a:pt x="10702" y="5938"/>
                      </a:cubicBezTo>
                      <a:cubicBezTo>
                        <a:pt x="11486" y="5938"/>
                        <a:pt x="12270" y="6392"/>
                        <a:pt x="12662" y="6902"/>
                      </a:cubicBezTo>
                      <a:cubicBezTo>
                        <a:pt x="19194" y="9907"/>
                        <a:pt x="19194" y="9907"/>
                        <a:pt x="19194" y="9907"/>
                      </a:cubicBezTo>
                      <a:cubicBezTo>
                        <a:pt x="21110" y="8943"/>
                        <a:pt x="21110" y="8943"/>
                        <a:pt x="21110" y="8943"/>
                      </a:cubicBezTo>
                      <a:cubicBezTo>
                        <a:pt x="21502" y="7922"/>
                        <a:pt x="21502" y="7412"/>
                        <a:pt x="21110" y="6902"/>
                      </a:cubicBezTo>
                      <a:close/>
                      <a:moveTo>
                        <a:pt x="18410" y="19488"/>
                      </a:moveTo>
                      <a:cubicBezTo>
                        <a:pt x="18018" y="19998"/>
                        <a:pt x="19586" y="20508"/>
                        <a:pt x="19978" y="18978"/>
                      </a:cubicBezTo>
                      <a:cubicBezTo>
                        <a:pt x="20326" y="11948"/>
                        <a:pt x="19194" y="9907"/>
                        <a:pt x="19194" y="9907"/>
                      </a:cubicBezTo>
                      <a:cubicBezTo>
                        <a:pt x="17670" y="10927"/>
                        <a:pt x="17670" y="10927"/>
                        <a:pt x="17670" y="10927"/>
                      </a:cubicBezTo>
                      <a:cubicBezTo>
                        <a:pt x="17670" y="10927"/>
                        <a:pt x="19194" y="12458"/>
                        <a:pt x="18410" y="194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4" name="文本框 66">
                <a:extLst>
                  <a:ext uri="{FF2B5EF4-FFF2-40B4-BE49-F238E27FC236}">
                    <a16:creationId xmlns:a16="http://schemas.microsoft.com/office/drawing/2014/main" id="{3DFF64EB-3BFC-2148-B6D1-3881B1791ECB}"/>
                  </a:ext>
                </a:extLst>
              </p:cNvPr>
              <p:cNvSpPr txBox="1"/>
              <p:nvPr/>
            </p:nvSpPr>
            <p:spPr>
              <a:xfrm>
                <a:off x="2833959" y="4490363"/>
                <a:ext cx="2893746" cy="698575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硬件模块</a:t>
                </a: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84B99E2-DA9A-E345-95F5-9DB3140675BF}"/>
              </a:ext>
            </a:extLst>
          </p:cNvPr>
          <p:cNvSpPr txBox="1"/>
          <p:nvPr/>
        </p:nvSpPr>
        <p:spPr>
          <a:xfrm>
            <a:off x="1052876" y="4410126"/>
            <a:ext cx="5043124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将</a:t>
            </a:r>
            <a:r>
              <a:rPr lang="zh-CN" altLang="zh-CN" dirty="0"/>
              <a:t>以编程小车为平台，增加</a:t>
            </a:r>
            <a:r>
              <a:rPr lang="zh-CN" altLang="en-US" dirty="0"/>
              <a:t>模块化硬件，如</a:t>
            </a:r>
            <a:r>
              <a:rPr lang="zh-CN" altLang="zh-CN" dirty="0"/>
              <a:t>机械臂</a:t>
            </a:r>
            <a:r>
              <a:rPr lang="zh-CN" altLang="en-US" dirty="0"/>
              <a:t>、摄像头，</a:t>
            </a:r>
            <a:r>
              <a:rPr lang="zh-CN" altLang="zh-CN" dirty="0"/>
              <a:t>结合已有的人工智能算法模块实现</a:t>
            </a:r>
            <a:r>
              <a:rPr lang="zh-CN" altLang="en-US" dirty="0"/>
              <a:t>多样式的</a:t>
            </a:r>
            <a:r>
              <a:rPr lang="zh-CN" altLang="zh-CN" dirty="0"/>
              <a:t>有趣功能</a:t>
            </a:r>
            <a:r>
              <a:rPr lang="zh-CN" altLang="en-US" dirty="0"/>
              <a:t>。</a:t>
            </a:r>
            <a:r>
              <a:rPr lang="zh-CN" altLang="zh-CN" dirty="0"/>
              <a:t> </a:t>
            </a:r>
            <a:endParaRPr lang="zh-CN" altLang="en-US" b="1" dirty="0"/>
          </a:p>
        </p:txBody>
      </p:sp>
      <p:pic>
        <p:nvPicPr>
          <p:cNvPr id="22" name="officeArt object" descr="微信图片_20191013211117">
            <a:extLst>
              <a:ext uri="{FF2B5EF4-FFF2-40B4-BE49-F238E27FC236}">
                <a16:creationId xmlns:a16="http://schemas.microsoft.com/office/drawing/2014/main" id="{43134688-7E76-C940-B203-6FBF05772B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56371" y="468551"/>
            <a:ext cx="3711757" cy="269174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7B77D40-43B4-4B4B-9E0A-6A79BE2D17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52" y="3429000"/>
            <a:ext cx="4916994" cy="2616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200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B40E102C-8717-3144-974D-066BB266886B}"/>
              </a:ext>
            </a:extLst>
          </p:cNvPr>
          <p:cNvGrpSpPr/>
          <p:nvPr/>
        </p:nvGrpSpPr>
        <p:grpSpPr>
          <a:xfrm>
            <a:off x="1122468" y="2033087"/>
            <a:ext cx="4014034" cy="1650893"/>
            <a:chOff x="1298566" y="4823095"/>
            <a:chExt cx="4014034" cy="1650893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84D2CC6-4A6A-A242-9C17-FD979FD2AD5E}"/>
                </a:ext>
              </a:extLst>
            </p:cNvPr>
            <p:cNvSpPr txBox="1"/>
            <p:nvPr/>
          </p:nvSpPr>
          <p:spPr>
            <a:xfrm>
              <a:off x="3055902" y="5031561"/>
              <a:ext cx="2256698" cy="960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/>
                <a:t>从易到难预设关卡 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b="1" dirty="0"/>
                <a:t>不同情景编程任务 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8DACAD9-1A37-A841-9778-14445237A630}"/>
                </a:ext>
              </a:extLst>
            </p:cNvPr>
            <p:cNvGrpSpPr/>
            <p:nvPr/>
          </p:nvGrpSpPr>
          <p:grpSpPr>
            <a:xfrm>
              <a:off x="1298566" y="4823095"/>
              <a:ext cx="1635812" cy="1650893"/>
              <a:chOff x="2699698" y="2274280"/>
              <a:chExt cx="3108913" cy="3135684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0BA6DF0E-BF15-494E-B551-6A617FFA1CEC}"/>
                  </a:ext>
                </a:extLst>
              </p:cNvPr>
              <p:cNvGrpSpPr/>
              <p:nvPr/>
            </p:nvGrpSpPr>
            <p:grpSpPr>
              <a:xfrm>
                <a:off x="3240538" y="2274280"/>
                <a:ext cx="1818589" cy="1893912"/>
                <a:chOff x="3240538" y="2274280"/>
                <a:chExt cx="1818589" cy="1893912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245A1558-0732-5049-82CC-E668E633A1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0538" y="2274280"/>
                  <a:ext cx="1818589" cy="1893912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1B533831-7E72-7243-8292-01F9E2D13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1191" y="2435692"/>
                  <a:ext cx="1517285" cy="157108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7" name="任意多边形: 形状 70">
                  <a:extLst>
                    <a:ext uri="{FF2B5EF4-FFF2-40B4-BE49-F238E27FC236}">
                      <a16:creationId xmlns:a16="http://schemas.microsoft.com/office/drawing/2014/main" id="{EB8CA8B4-4370-3148-A884-7FA7E6155A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840" y="2942243"/>
                  <a:ext cx="557986" cy="557986"/>
                </a:xfrm>
                <a:custGeom>
                  <a:avLst/>
                  <a:gdLst>
                    <a:gd name="T0" fmla="+- 0 10800 98"/>
                    <a:gd name="T1" fmla="*/ T0 w 21404"/>
                    <a:gd name="T2" fmla="+- 0 10864 128"/>
                    <a:gd name="T3" fmla="*/ 10864 h 21472"/>
                    <a:gd name="T4" fmla="+- 0 10800 98"/>
                    <a:gd name="T5" fmla="*/ T4 w 21404"/>
                    <a:gd name="T6" fmla="+- 0 10864 128"/>
                    <a:gd name="T7" fmla="*/ 10864 h 21472"/>
                    <a:gd name="T8" fmla="+- 0 10800 98"/>
                    <a:gd name="T9" fmla="*/ T8 w 21404"/>
                    <a:gd name="T10" fmla="+- 0 10864 128"/>
                    <a:gd name="T11" fmla="*/ 10864 h 21472"/>
                    <a:gd name="T12" fmla="+- 0 10800 98"/>
                    <a:gd name="T13" fmla="*/ T12 w 21404"/>
                    <a:gd name="T14" fmla="+- 0 10864 128"/>
                    <a:gd name="T15" fmla="*/ 10864 h 2147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04" h="21472">
                      <a:moveTo>
                        <a:pt x="3386" y="13932"/>
                      </a:moveTo>
                      <a:cubicBezTo>
                        <a:pt x="4126" y="16483"/>
                        <a:pt x="4518" y="17503"/>
                        <a:pt x="6826" y="18467"/>
                      </a:cubicBezTo>
                      <a:cubicBezTo>
                        <a:pt x="8742" y="19998"/>
                        <a:pt x="9918" y="21472"/>
                        <a:pt x="10702" y="21472"/>
                      </a:cubicBezTo>
                      <a:cubicBezTo>
                        <a:pt x="11486" y="21472"/>
                        <a:pt x="12662" y="19998"/>
                        <a:pt x="14578" y="18978"/>
                      </a:cubicBezTo>
                      <a:cubicBezTo>
                        <a:pt x="16886" y="17503"/>
                        <a:pt x="16102" y="17503"/>
                        <a:pt x="16886" y="14499"/>
                      </a:cubicBezTo>
                      <a:cubicBezTo>
                        <a:pt x="10702" y="18467"/>
                        <a:pt x="10702" y="18467"/>
                        <a:pt x="10702" y="18467"/>
                      </a:cubicBezTo>
                      <a:lnTo>
                        <a:pt x="3386" y="13932"/>
                      </a:lnTo>
                      <a:close/>
                      <a:moveTo>
                        <a:pt x="21110" y="6902"/>
                      </a:moveTo>
                      <a:cubicBezTo>
                        <a:pt x="11834" y="382"/>
                        <a:pt x="11834" y="382"/>
                        <a:pt x="11834" y="382"/>
                      </a:cubicBezTo>
                      <a:cubicBezTo>
                        <a:pt x="11486" y="-128"/>
                        <a:pt x="10310" y="-128"/>
                        <a:pt x="9526" y="382"/>
                      </a:cubicBezTo>
                      <a:cubicBezTo>
                        <a:pt x="294" y="6902"/>
                        <a:pt x="294" y="6902"/>
                        <a:pt x="294" y="6902"/>
                      </a:cubicBezTo>
                      <a:cubicBezTo>
                        <a:pt x="-98" y="7412"/>
                        <a:pt x="-98" y="7922"/>
                        <a:pt x="294" y="8943"/>
                      </a:cubicBezTo>
                      <a:cubicBezTo>
                        <a:pt x="9526" y="15463"/>
                        <a:pt x="9526" y="15463"/>
                        <a:pt x="9526" y="15463"/>
                      </a:cubicBezTo>
                      <a:cubicBezTo>
                        <a:pt x="10310" y="15973"/>
                        <a:pt x="11486" y="15973"/>
                        <a:pt x="11834" y="15463"/>
                      </a:cubicBezTo>
                      <a:cubicBezTo>
                        <a:pt x="17670" y="10927"/>
                        <a:pt x="17670" y="10927"/>
                        <a:pt x="17670" y="10927"/>
                      </a:cubicBezTo>
                      <a:cubicBezTo>
                        <a:pt x="11486" y="8943"/>
                        <a:pt x="11486" y="8943"/>
                        <a:pt x="11486" y="8943"/>
                      </a:cubicBezTo>
                      <a:cubicBezTo>
                        <a:pt x="11094" y="8943"/>
                        <a:pt x="11094" y="9396"/>
                        <a:pt x="10702" y="9396"/>
                      </a:cubicBezTo>
                      <a:cubicBezTo>
                        <a:pt x="9526" y="9396"/>
                        <a:pt x="8742" y="8433"/>
                        <a:pt x="8742" y="7412"/>
                      </a:cubicBezTo>
                      <a:cubicBezTo>
                        <a:pt x="8742" y="6902"/>
                        <a:pt x="9526" y="5938"/>
                        <a:pt x="10702" y="5938"/>
                      </a:cubicBezTo>
                      <a:cubicBezTo>
                        <a:pt x="11486" y="5938"/>
                        <a:pt x="12270" y="6392"/>
                        <a:pt x="12662" y="6902"/>
                      </a:cubicBezTo>
                      <a:cubicBezTo>
                        <a:pt x="19194" y="9907"/>
                        <a:pt x="19194" y="9907"/>
                        <a:pt x="19194" y="9907"/>
                      </a:cubicBezTo>
                      <a:cubicBezTo>
                        <a:pt x="21110" y="8943"/>
                        <a:pt x="21110" y="8943"/>
                        <a:pt x="21110" y="8943"/>
                      </a:cubicBezTo>
                      <a:cubicBezTo>
                        <a:pt x="21502" y="7922"/>
                        <a:pt x="21502" y="7412"/>
                        <a:pt x="21110" y="6902"/>
                      </a:cubicBezTo>
                      <a:close/>
                      <a:moveTo>
                        <a:pt x="18410" y="19488"/>
                      </a:moveTo>
                      <a:cubicBezTo>
                        <a:pt x="18018" y="19998"/>
                        <a:pt x="19586" y="20508"/>
                        <a:pt x="19978" y="18978"/>
                      </a:cubicBezTo>
                      <a:cubicBezTo>
                        <a:pt x="20326" y="11948"/>
                        <a:pt x="19194" y="9907"/>
                        <a:pt x="19194" y="9907"/>
                      </a:cubicBezTo>
                      <a:cubicBezTo>
                        <a:pt x="17670" y="10927"/>
                        <a:pt x="17670" y="10927"/>
                        <a:pt x="17670" y="10927"/>
                      </a:cubicBezTo>
                      <a:cubicBezTo>
                        <a:pt x="17670" y="10927"/>
                        <a:pt x="19194" y="12458"/>
                        <a:pt x="18410" y="194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4" name="文本框 66">
                <a:extLst>
                  <a:ext uri="{FF2B5EF4-FFF2-40B4-BE49-F238E27FC236}">
                    <a16:creationId xmlns:a16="http://schemas.microsoft.com/office/drawing/2014/main" id="{3DFF64EB-3BFC-2148-B6D1-3881B1791ECB}"/>
                  </a:ext>
                </a:extLst>
              </p:cNvPr>
              <p:cNvSpPr txBox="1"/>
              <p:nvPr/>
            </p:nvSpPr>
            <p:spPr>
              <a:xfrm>
                <a:off x="2699698" y="4513330"/>
                <a:ext cx="3108913" cy="896634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实践式新科学课程 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BC34779-464B-AB4E-9A9A-7AFDDCBE4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500" y="1154260"/>
            <a:ext cx="4155986" cy="442668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28252"/>
            <a:ext cx="4203131" cy="828384"/>
            <a:chOff x="779333" y="192424"/>
            <a:chExt cx="4203131" cy="828384"/>
          </a:xfrm>
        </p:grpSpPr>
        <p:sp>
          <p:nvSpPr>
            <p:cNvPr id="17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79333" y="192424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阶段目标</a:t>
              </a:r>
            </a:p>
          </p:txBody>
        </p:sp>
        <p:cxnSp>
          <p:nvCxnSpPr>
            <p:cNvPr id="18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9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77573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" altLang="zh-CN" sz="1400" dirty="0"/>
                <a:t>Milestones</a:t>
              </a:r>
              <a:endParaRPr lang="en-US" altLang="zh-CN" sz="14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3FFCE236-075E-A640-9AFC-E19458A1CD12}"/>
              </a:ext>
            </a:extLst>
          </p:cNvPr>
          <p:cNvSpPr txBox="1"/>
          <p:nvPr/>
        </p:nvSpPr>
        <p:spPr>
          <a:xfrm>
            <a:off x="986126" y="4022201"/>
            <a:ext cx="5925609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将在教育</a:t>
            </a:r>
            <a:r>
              <a:rPr lang="zh-CN" altLang="zh-CN" dirty="0"/>
              <a:t>平台中提供项目式</a:t>
            </a:r>
            <a:r>
              <a:rPr lang="zh-CN" altLang="en-US" dirty="0"/>
              <a:t>实践</a:t>
            </a:r>
            <a:r>
              <a:rPr lang="zh-CN" altLang="zh-CN" dirty="0"/>
              <a:t>教程，通过从易到难</a:t>
            </a:r>
            <a:r>
              <a:rPr lang="zh-CN" altLang="en-US" dirty="0"/>
              <a:t>的</a:t>
            </a:r>
            <a:r>
              <a:rPr lang="zh-CN" altLang="zh-CN" dirty="0"/>
              <a:t>学习关卡</a:t>
            </a:r>
            <a:r>
              <a:rPr lang="zh-CN" altLang="en-US" dirty="0"/>
              <a:t>与</a:t>
            </a:r>
            <a:r>
              <a:rPr lang="zh-CN" altLang="zh-CN" dirty="0"/>
              <a:t>不同情景下的任务启蒙</a:t>
            </a:r>
            <a:r>
              <a:rPr lang="zh-CN" altLang="en-US" dirty="0"/>
              <a:t>孩子们</a:t>
            </a:r>
            <a:r>
              <a:rPr lang="zh-CN" altLang="zh-CN" dirty="0"/>
              <a:t>的编程思维。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在学习和掌握</a:t>
            </a:r>
            <a:r>
              <a:rPr lang="zh-CN" altLang="en-US" dirty="0"/>
              <a:t>课程的</a:t>
            </a:r>
            <a:r>
              <a:rPr lang="zh-CN" altLang="zh-CN" dirty="0"/>
              <a:t>编程知识后，</a:t>
            </a:r>
            <a:r>
              <a:rPr lang="zh-CN" altLang="en-US" dirty="0"/>
              <a:t>孩子们也</a:t>
            </a:r>
            <a:r>
              <a:rPr lang="zh-CN" altLang="zh-CN" dirty="0"/>
              <a:t>可以在</a:t>
            </a:r>
            <a:r>
              <a:rPr lang="zh-CN" altLang="en-US" dirty="0"/>
              <a:t>编程</a:t>
            </a:r>
            <a:r>
              <a:rPr lang="zh-CN" altLang="zh-CN" dirty="0"/>
              <a:t>平台中尝试自由编程，为小车编写独门绝技。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214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C5842A-68EF-46AB-B706-D27E52CA188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B5AE33-1F83-4A24-963D-D85FE8F9299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PA-文本框 10">
            <a:extLst>
              <a:ext uri="{FF2B5EF4-FFF2-40B4-BE49-F238E27FC236}">
                <a16:creationId xmlns:a16="http://schemas.microsoft.com/office/drawing/2014/main" id="{112E3CD3-4F79-4CCE-B561-598F86AB31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43692" y="2078116"/>
            <a:ext cx="3527573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0BD02C-AF19-48F8-AC84-4E59481B0E7B}"/>
              </a:ext>
            </a:extLst>
          </p:cNvPr>
          <p:cNvSpPr/>
          <p:nvPr/>
        </p:nvSpPr>
        <p:spPr>
          <a:xfrm>
            <a:off x="-565118" y="591377"/>
            <a:ext cx="6131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Contents</a:t>
            </a:r>
            <a:endParaRPr lang="zh-CN" altLang="en-US" sz="6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5696CF6-B230-4708-947F-5B18EA24C102}"/>
              </a:ext>
            </a:extLst>
          </p:cNvPr>
          <p:cNvSpPr/>
          <p:nvPr/>
        </p:nvSpPr>
        <p:spPr>
          <a:xfrm>
            <a:off x="2144615" y="2169762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24D436-8AF3-4CD0-9023-93102937C62A}"/>
              </a:ext>
            </a:extLst>
          </p:cNvPr>
          <p:cNvSpPr txBox="1"/>
          <p:nvPr/>
        </p:nvSpPr>
        <p:spPr>
          <a:xfrm>
            <a:off x="2201729" y="2144396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01E0502-89FE-4881-9B44-0533A08B0731}"/>
              </a:ext>
            </a:extLst>
          </p:cNvPr>
          <p:cNvCxnSpPr>
            <a:cxnSpLocks/>
          </p:cNvCxnSpPr>
          <p:nvPr/>
        </p:nvCxnSpPr>
        <p:spPr>
          <a:xfrm>
            <a:off x="363069" y="1626090"/>
            <a:ext cx="42747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A-文本框 10">
            <a:extLst>
              <a:ext uri="{FF2B5EF4-FFF2-40B4-BE49-F238E27FC236}">
                <a16:creationId xmlns:a16="http://schemas.microsoft.com/office/drawing/2014/main" id="{CCD2C9BC-B2C9-4CC2-A44E-F4C6604A724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089605" y="3128211"/>
            <a:ext cx="3254390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573D41-DD9B-446D-AAC4-22AB9D2CD237}"/>
              </a:ext>
            </a:extLst>
          </p:cNvPr>
          <p:cNvSpPr/>
          <p:nvPr/>
        </p:nvSpPr>
        <p:spPr>
          <a:xfrm>
            <a:off x="3158100" y="3179979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898A6C-A539-4FA3-9403-0E92DB45D45E}"/>
              </a:ext>
            </a:extLst>
          </p:cNvPr>
          <p:cNvSpPr txBox="1"/>
          <p:nvPr/>
        </p:nvSpPr>
        <p:spPr>
          <a:xfrm>
            <a:off x="3215214" y="3154613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4" name="PA-文本框 10">
            <a:extLst>
              <a:ext uri="{FF2B5EF4-FFF2-40B4-BE49-F238E27FC236}">
                <a16:creationId xmlns:a16="http://schemas.microsoft.com/office/drawing/2014/main" id="{BA7F56B8-A5A4-41B6-B476-0E0EE9C5AF8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03073" y="4251648"/>
            <a:ext cx="3254390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项目基础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66576D8-E32A-4BAC-A932-23392FFBEDDD}"/>
              </a:ext>
            </a:extLst>
          </p:cNvPr>
          <p:cNvSpPr/>
          <p:nvPr/>
        </p:nvSpPr>
        <p:spPr>
          <a:xfrm>
            <a:off x="4089605" y="4296428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594CED-4658-45B5-9D6C-FE22B12D8A79}"/>
              </a:ext>
            </a:extLst>
          </p:cNvPr>
          <p:cNvSpPr txBox="1"/>
          <p:nvPr/>
        </p:nvSpPr>
        <p:spPr>
          <a:xfrm>
            <a:off x="4146719" y="4271062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PA-文本框 10">
            <a:extLst>
              <a:ext uri="{FF2B5EF4-FFF2-40B4-BE49-F238E27FC236}">
                <a16:creationId xmlns:a16="http://schemas.microsoft.com/office/drawing/2014/main" id="{6DE84961-7E9E-430B-A13F-53817974B9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12335" y="3686472"/>
            <a:ext cx="3254390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项目预期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C40854A-2D1D-428F-8757-825C26DE2D05}"/>
              </a:ext>
            </a:extLst>
          </p:cNvPr>
          <p:cNvSpPr/>
          <p:nvPr/>
        </p:nvSpPr>
        <p:spPr>
          <a:xfrm>
            <a:off x="7537673" y="3727397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8DD5DA-CEC4-4C96-8505-5A82D33939FD}"/>
              </a:ext>
            </a:extLst>
          </p:cNvPr>
          <p:cNvSpPr txBox="1"/>
          <p:nvPr/>
        </p:nvSpPr>
        <p:spPr>
          <a:xfrm>
            <a:off x="7594787" y="3702031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9" name="PA-文本框 10">
            <a:extLst>
              <a:ext uri="{FF2B5EF4-FFF2-40B4-BE49-F238E27FC236}">
                <a16:creationId xmlns:a16="http://schemas.microsoft.com/office/drawing/2014/main" id="{D446D607-F385-D54A-AA67-D0561F18F24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286997" y="4643888"/>
            <a:ext cx="3254390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F05B1C5-1D20-614E-872B-9579501D5E1E}"/>
              </a:ext>
            </a:extLst>
          </p:cNvPr>
          <p:cNvSpPr/>
          <p:nvPr/>
        </p:nvSpPr>
        <p:spPr>
          <a:xfrm>
            <a:off x="8412335" y="4684813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30F6E6-3313-BD45-AF65-B522FE697352}"/>
              </a:ext>
            </a:extLst>
          </p:cNvPr>
          <p:cNvSpPr txBox="1"/>
          <p:nvPr/>
        </p:nvSpPr>
        <p:spPr>
          <a:xfrm>
            <a:off x="8469449" y="4659447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5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ABE83-5E84-4518-B386-FDFC6D79FB41}"/>
              </a:ext>
            </a:extLst>
          </p:cNvPr>
          <p:cNvSpPr/>
          <p:nvPr/>
        </p:nvSpPr>
        <p:spPr>
          <a:xfrm>
            <a:off x="4837777" y="3955967"/>
            <a:ext cx="5857876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zh-CN" sz="1400" dirty="0"/>
              <a:t>Business Model</a:t>
            </a:r>
            <a:endParaRPr lang="en-US" altLang="zh-CN" sz="1400" dirty="0">
              <a:latin typeface="Arial" panose="020B0604020202020204" pitchFamily="34" charset="0"/>
              <a:ea typeface="微软雅黑 Light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05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7" y="2996367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商业模式</a:t>
            </a:r>
          </a:p>
        </p:txBody>
      </p:sp>
    </p:spTree>
    <p:extLst>
      <p:ext uri="{BB962C8B-B14F-4D97-AF65-F5344CB8AC3E}">
        <p14:creationId xmlns:p14="http://schemas.microsoft.com/office/powerpoint/2010/main" val="21519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B6CC675C-7106-4581-86EA-3E1190FD5ACC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94C41A0-491B-45CE-AD57-278A29647D41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商业模式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F3D74B7-3EBB-40AC-856A-9F1F5A272FE4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F06D296-D22D-429D-8CCF-0B6144C5887E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Current Achievements</a:t>
              </a:r>
            </a:p>
          </p:txBody>
        </p:sp>
      </p:grpSp>
      <p:grpSp>
        <p:nvGrpSpPr>
          <p:cNvPr id="113" name="PA_库_组合 45">
            <a:extLst>
              <a:ext uri="{FF2B5EF4-FFF2-40B4-BE49-F238E27FC236}">
                <a16:creationId xmlns:a16="http://schemas.microsoft.com/office/drawing/2014/main" id="{8FA71A41-987C-4353-A110-B9E060AD550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04903" y="1997894"/>
            <a:ext cx="2125086" cy="720000"/>
            <a:chOff x="8564887" y="1896398"/>
            <a:chExt cx="2125086" cy="720000"/>
          </a:xfrm>
        </p:grpSpPr>
        <p:sp>
          <p:nvSpPr>
            <p:cNvPr id="114" name="TextBox 20">
              <a:extLst>
                <a:ext uri="{FF2B5EF4-FFF2-40B4-BE49-F238E27FC236}">
                  <a16:creationId xmlns:a16="http://schemas.microsoft.com/office/drawing/2014/main" id="{D1A29F74-691B-4A46-A41B-8DCC704F901C}"/>
                </a:ext>
              </a:extLst>
            </p:cNvPr>
            <p:cNvSpPr txBox="1"/>
            <p:nvPr/>
          </p:nvSpPr>
          <p:spPr>
            <a:xfrm>
              <a:off x="9612755" y="2148676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656D78"/>
                  </a:solidFill>
                </a:rPr>
                <a:t>盈利</a:t>
              </a:r>
            </a:p>
          </p:txBody>
        </p:sp>
        <p:sp>
          <p:nvSpPr>
            <p:cNvPr id="116" name="Rectangle: Rounded Corners 28">
              <a:extLst>
                <a:ext uri="{FF2B5EF4-FFF2-40B4-BE49-F238E27FC236}">
                  <a16:creationId xmlns:a16="http://schemas.microsoft.com/office/drawing/2014/main" id="{90896533-D522-4AEB-A622-38371082537D}"/>
                </a:ext>
              </a:extLst>
            </p:cNvPr>
            <p:cNvSpPr/>
            <p:nvPr/>
          </p:nvSpPr>
          <p:spPr>
            <a:xfrm>
              <a:off x="8564887" y="1896398"/>
              <a:ext cx="720000" cy="720000"/>
            </a:xfrm>
            <a:prstGeom prst="roundRect">
              <a:avLst>
                <a:gd name="adj" fmla="val 1655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</p:grpSp>
      <p:grpSp>
        <p:nvGrpSpPr>
          <p:cNvPr id="117" name="PA_库_组合 44">
            <a:extLst>
              <a:ext uri="{FF2B5EF4-FFF2-40B4-BE49-F238E27FC236}">
                <a16:creationId xmlns:a16="http://schemas.microsoft.com/office/drawing/2014/main" id="{74BA3F43-C60E-4632-926D-88B419D51F4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04903" y="4580302"/>
            <a:ext cx="2125086" cy="720000"/>
            <a:chOff x="8564887" y="3159240"/>
            <a:chExt cx="2125086" cy="720000"/>
          </a:xfrm>
        </p:grpSpPr>
        <p:sp>
          <p:nvSpPr>
            <p:cNvPr id="118" name="TextBox 23">
              <a:extLst>
                <a:ext uri="{FF2B5EF4-FFF2-40B4-BE49-F238E27FC236}">
                  <a16:creationId xmlns:a16="http://schemas.microsoft.com/office/drawing/2014/main" id="{78239EAC-5B3B-4925-B65B-2ACD855947FE}"/>
                </a:ext>
              </a:extLst>
            </p:cNvPr>
            <p:cNvSpPr txBox="1"/>
            <p:nvPr/>
          </p:nvSpPr>
          <p:spPr>
            <a:xfrm>
              <a:off x="9612755" y="3381346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r>
                <a:rPr lang="zh-CN" altLang="en-US" sz="2800" b="1" dirty="0">
                  <a:solidFill>
                    <a:srgbClr val="656D78"/>
                  </a:solidFill>
                </a:rPr>
                <a:t>业务</a:t>
              </a:r>
            </a:p>
          </p:txBody>
        </p:sp>
        <p:sp>
          <p:nvSpPr>
            <p:cNvPr id="120" name="Rectangle: Rounded Corners 29">
              <a:extLst>
                <a:ext uri="{FF2B5EF4-FFF2-40B4-BE49-F238E27FC236}">
                  <a16:creationId xmlns:a16="http://schemas.microsoft.com/office/drawing/2014/main" id="{F70A4004-BDF8-42DD-9D5A-1B5AD2CC6457}"/>
                </a:ext>
              </a:extLst>
            </p:cNvPr>
            <p:cNvSpPr/>
            <p:nvPr/>
          </p:nvSpPr>
          <p:spPr>
            <a:xfrm>
              <a:off x="8564887" y="3159240"/>
              <a:ext cx="720000" cy="720000"/>
            </a:xfrm>
            <a:prstGeom prst="roundRect">
              <a:avLst>
                <a:gd name="adj" fmla="val 165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</p:grpSp>
      <p:grpSp>
        <p:nvGrpSpPr>
          <p:cNvPr id="125" name="PA_库_组合 39">
            <a:extLst>
              <a:ext uri="{FF2B5EF4-FFF2-40B4-BE49-F238E27FC236}">
                <a16:creationId xmlns:a16="http://schemas.microsoft.com/office/drawing/2014/main" id="{AAF7B931-8EF0-4C85-91E5-BD0D0C7D784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496333" y="1974007"/>
            <a:ext cx="2119707" cy="720000"/>
            <a:chOff x="1586766" y="1900630"/>
            <a:chExt cx="2119707" cy="720000"/>
          </a:xfrm>
        </p:grpSpPr>
        <p:sp>
          <p:nvSpPr>
            <p:cNvPr id="126" name="TextBox 32">
              <a:extLst>
                <a:ext uri="{FF2B5EF4-FFF2-40B4-BE49-F238E27FC236}">
                  <a16:creationId xmlns:a16="http://schemas.microsoft.com/office/drawing/2014/main" id="{A64342FE-E2A3-4093-A7B1-DA9485334E08}"/>
                </a:ext>
              </a:extLst>
            </p:cNvPr>
            <p:cNvSpPr txBox="1"/>
            <p:nvPr/>
          </p:nvSpPr>
          <p:spPr>
            <a:xfrm flipH="1">
              <a:off x="1586766" y="2152908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pPr algn="r"/>
              <a:r>
                <a:rPr lang="zh-CN" altLang="en-US" sz="2800" b="1" dirty="0">
                  <a:solidFill>
                    <a:srgbClr val="656D78"/>
                  </a:solidFill>
                </a:rPr>
                <a:t>产品</a:t>
              </a:r>
            </a:p>
          </p:txBody>
        </p:sp>
        <p:sp>
          <p:nvSpPr>
            <p:cNvPr id="128" name="Rectangle: Rounded Corners 40">
              <a:extLst>
                <a:ext uri="{FF2B5EF4-FFF2-40B4-BE49-F238E27FC236}">
                  <a16:creationId xmlns:a16="http://schemas.microsoft.com/office/drawing/2014/main" id="{9FB78244-BDA8-4966-ACDE-A133A1EDD351}"/>
                </a:ext>
              </a:extLst>
            </p:cNvPr>
            <p:cNvSpPr/>
            <p:nvPr/>
          </p:nvSpPr>
          <p:spPr>
            <a:xfrm flipH="1">
              <a:off x="2986473" y="1900630"/>
              <a:ext cx="720000" cy="720000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</p:grpSp>
      <p:grpSp>
        <p:nvGrpSpPr>
          <p:cNvPr id="133" name="PA_库_组合 42">
            <a:extLst>
              <a:ext uri="{FF2B5EF4-FFF2-40B4-BE49-F238E27FC236}">
                <a16:creationId xmlns:a16="http://schemas.microsoft.com/office/drawing/2014/main" id="{F96B8B54-05DF-4A0C-8F85-397A6481E46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496333" y="4550130"/>
            <a:ext cx="2150888" cy="720000"/>
            <a:chOff x="1781739" y="4365021"/>
            <a:chExt cx="2150888" cy="720000"/>
          </a:xfrm>
        </p:grpSpPr>
        <p:sp>
          <p:nvSpPr>
            <p:cNvPr id="135" name="TextBox 38">
              <a:extLst>
                <a:ext uri="{FF2B5EF4-FFF2-40B4-BE49-F238E27FC236}">
                  <a16:creationId xmlns:a16="http://schemas.microsoft.com/office/drawing/2014/main" id="{20673A6E-D9AF-4969-92AE-4A81BC815C89}"/>
                </a:ext>
              </a:extLst>
            </p:cNvPr>
            <p:cNvSpPr txBox="1"/>
            <p:nvPr/>
          </p:nvSpPr>
          <p:spPr>
            <a:xfrm flipH="1">
              <a:off x="1781739" y="4600304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pPr algn="r"/>
              <a:r>
                <a:rPr lang="zh-CN" altLang="en-US" sz="2800" b="1" dirty="0">
                  <a:solidFill>
                    <a:srgbClr val="656D78"/>
                  </a:solidFill>
                </a:rPr>
                <a:t>资源</a:t>
              </a:r>
            </a:p>
          </p:txBody>
        </p:sp>
        <p:sp>
          <p:nvSpPr>
            <p:cNvPr id="136" name="Rectangle: Rounded Corners 42">
              <a:extLst>
                <a:ext uri="{FF2B5EF4-FFF2-40B4-BE49-F238E27FC236}">
                  <a16:creationId xmlns:a16="http://schemas.microsoft.com/office/drawing/2014/main" id="{5662A824-12A0-483A-8D85-6D674D6DC5A4}"/>
                </a:ext>
              </a:extLst>
            </p:cNvPr>
            <p:cNvSpPr/>
            <p:nvPr/>
          </p:nvSpPr>
          <p:spPr>
            <a:xfrm flipH="1">
              <a:off x="3212627" y="4365021"/>
              <a:ext cx="720000" cy="720000"/>
            </a:xfrm>
            <a:prstGeom prst="roundRect">
              <a:avLst>
                <a:gd name="adj" fmla="val 1655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225A81F-28F2-4158-885D-AAF2C29D1AD3}"/>
              </a:ext>
            </a:extLst>
          </p:cNvPr>
          <p:cNvGrpSpPr/>
          <p:nvPr/>
        </p:nvGrpSpPr>
        <p:grpSpPr>
          <a:xfrm rot="2700000">
            <a:off x="3683317" y="1321389"/>
            <a:ext cx="4680000" cy="4680000"/>
            <a:chOff x="4322524" y="709685"/>
            <a:chExt cx="3950043" cy="399535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3DEF53-1569-4C9E-AB4B-F03D877BBFBA}"/>
                </a:ext>
              </a:extLst>
            </p:cNvPr>
            <p:cNvGrpSpPr/>
            <p:nvPr/>
          </p:nvGrpSpPr>
          <p:grpSpPr>
            <a:xfrm>
              <a:off x="4322524" y="709685"/>
              <a:ext cx="3950043" cy="3995350"/>
              <a:chOff x="4322524" y="709685"/>
              <a:chExt cx="3950043" cy="3995350"/>
            </a:xfrm>
          </p:grpSpPr>
          <p:grpSp>
            <p:nvGrpSpPr>
              <p:cNvPr id="95" name="Group 1">
                <a:extLst>
                  <a:ext uri="{FF2B5EF4-FFF2-40B4-BE49-F238E27FC236}">
                    <a16:creationId xmlns:a16="http://schemas.microsoft.com/office/drawing/2014/main" id="{EEA1BE6B-B420-4B31-8C57-FBDC05170716}"/>
                  </a:ext>
                </a:extLst>
              </p:cNvPr>
              <p:cNvGrpSpPr/>
              <p:nvPr/>
            </p:nvGrpSpPr>
            <p:grpSpPr>
              <a:xfrm>
                <a:off x="4322524" y="2172484"/>
                <a:ext cx="1799952" cy="1242761"/>
                <a:chOff x="4676958" y="2004575"/>
                <a:chExt cx="1673859" cy="1167320"/>
              </a:xfrm>
            </p:grpSpPr>
            <p:sp>
              <p:nvSpPr>
                <p:cNvPr id="111" name="Freeform: Shape 2">
                  <a:extLst>
                    <a:ext uri="{FF2B5EF4-FFF2-40B4-BE49-F238E27FC236}">
                      <a16:creationId xmlns:a16="http://schemas.microsoft.com/office/drawing/2014/main" id="{6DB4705E-0658-41A3-BC09-9DEF6A8B5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010222">
                  <a:off x="4930228" y="1751305"/>
                  <a:ext cx="1167320" cy="1673859"/>
                </a:xfrm>
                <a:custGeom>
                  <a:avLst/>
                  <a:gdLst>
                    <a:gd name="T0" fmla="*/ 64 w 307"/>
                    <a:gd name="T1" fmla="*/ 28 h 449"/>
                    <a:gd name="T2" fmla="*/ 201 w 307"/>
                    <a:gd name="T3" fmla="*/ 65 h 449"/>
                    <a:gd name="T4" fmla="*/ 307 w 307"/>
                    <a:gd name="T5" fmla="*/ 249 h 449"/>
                    <a:gd name="T6" fmla="*/ 307 w 307"/>
                    <a:gd name="T7" fmla="*/ 449 h 449"/>
                    <a:gd name="T8" fmla="*/ 134 w 307"/>
                    <a:gd name="T9" fmla="*/ 349 h 449"/>
                    <a:gd name="T10" fmla="*/ 28 w 307"/>
                    <a:gd name="T11" fmla="*/ 165 h 449"/>
                    <a:gd name="T12" fmla="*/ 64 w 307"/>
                    <a:gd name="T13" fmla="*/ 2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7" h="449">
                      <a:moveTo>
                        <a:pt x="64" y="28"/>
                      </a:moveTo>
                      <a:cubicBezTo>
                        <a:pt x="112" y="0"/>
                        <a:pt x="173" y="17"/>
                        <a:pt x="201" y="65"/>
                      </a:cubicBezTo>
                      <a:cubicBezTo>
                        <a:pt x="307" y="249"/>
                        <a:pt x="307" y="249"/>
                        <a:pt x="307" y="249"/>
                      </a:cubicBezTo>
                      <a:cubicBezTo>
                        <a:pt x="307" y="449"/>
                        <a:pt x="307" y="449"/>
                        <a:pt x="307" y="449"/>
                      </a:cubicBezTo>
                      <a:cubicBezTo>
                        <a:pt x="134" y="349"/>
                        <a:pt x="134" y="349"/>
                        <a:pt x="134" y="349"/>
                      </a:cubicBezTo>
                      <a:cubicBezTo>
                        <a:pt x="28" y="165"/>
                        <a:pt x="28" y="165"/>
                        <a:pt x="28" y="165"/>
                      </a:cubicBezTo>
                      <a:cubicBezTo>
                        <a:pt x="0" y="117"/>
                        <a:pt x="16" y="56"/>
                        <a:pt x="64" y="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000"/>
                </a:p>
              </p:txBody>
            </p:sp>
            <p:sp>
              <p:nvSpPr>
                <p:cNvPr id="112" name="Oval 3">
                  <a:extLst>
                    <a:ext uri="{FF2B5EF4-FFF2-40B4-BE49-F238E27FC236}">
                      <a16:creationId xmlns:a16="http://schemas.microsoft.com/office/drawing/2014/main" id="{A5854EFD-117B-4952-919D-95D7660EAD03}"/>
                    </a:ext>
                  </a:extLst>
                </p:cNvPr>
                <p:cNvSpPr/>
                <p:nvPr/>
              </p:nvSpPr>
              <p:spPr>
                <a:xfrm rot="18900000">
                  <a:off x="4883202" y="2240980"/>
                  <a:ext cx="519924" cy="5199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anchor="ctr" anchorCtr="1">
                  <a:norm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  <a:latin typeface="Impact" panose="020B0806030902050204" pitchFamily="34" charset="0"/>
                    </a:rPr>
                    <a:t>01</a:t>
                  </a:r>
                </a:p>
              </p:txBody>
            </p:sp>
          </p:grpSp>
          <p:sp>
            <p:nvSpPr>
              <p:cNvPr id="109" name="Freeform: Shape 5">
                <a:extLst>
                  <a:ext uri="{FF2B5EF4-FFF2-40B4-BE49-F238E27FC236}">
                    <a16:creationId xmlns:a16="http://schemas.microsoft.com/office/drawing/2014/main" id="{29B0C147-ACFF-42FB-A0AE-A2A851DED865}"/>
                  </a:ext>
                </a:extLst>
              </p:cNvPr>
              <p:cNvSpPr>
                <a:spLocks/>
              </p:cNvSpPr>
              <p:nvPr/>
            </p:nvSpPr>
            <p:spPr bwMode="auto">
              <a:xfrm rot="19787356">
                <a:off x="5770151" y="709685"/>
                <a:ext cx="1246174" cy="1799952"/>
              </a:xfrm>
              <a:custGeom>
                <a:avLst/>
                <a:gdLst>
                  <a:gd name="T0" fmla="*/ 243 w 308"/>
                  <a:gd name="T1" fmla="*/ 28 h 449"/>
                  <a:gd name="T2" fmla="*/ 280 w 308"/>
                  <a:gd name="T3" fmla="*/ 165 h 449"/>
                  <a:gd name="T4" fmla="*/ 174 w 308"/>
                  <a:gd name="T5" fmla="*/ 349 h 449"/>
                  <a:gd name="T6" fmla="*/ 0 w 308"/>
                  <a:gd name="T7" fmla="*/ 449 h 449"/>
                  <a:gd name="T8" fmla="*/ 0 w 308"/>
                  <a:gd name="T9" fmla="*/ 249 h 449"/>
                  <a:gd name="T10" fmla="*/ 107 w 308"/>
                  <a:gd name="T11" fmla="*/ 65 h 449"/>
                  <a:gd name="T12" fmla="*/ 243 w 308"/>
                  <a:gd name="T13" fmla="*/ 28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449">
                    <a:moveTo>
                      <a:pt x="243" y="28"/>
                    </a:moveTo>
                    <a:cubicBezTo>
                      <a:pt x="291" y="56"/>
                      <a:pt x="308" y="117"/>
                      <a:pt x="280" y="165"/>
                    </a:cubicBezTo>
                    <a:cubicBezTo>
                      <a:pt x="174" y="349"/>
                      <a:pt x="174" y="349"/>
                      <a:pt x="174" y="349"/>
                    </a:cubicBezTo>
                    <a:cubicBezTo>
                      <a:pt x="0" y="449"/>
                      <a:pt x="0" y="449"/>
                      <a:pt x="0" y="449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34" y="17"/>
                      <a:pt x="196" y="0"/>
                      <a:pt x="243" y="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000"/>
              </a:p>
            </p:txBody>
          </p:sp>
          <p:grpSp>
            <p:nvGrpSpPr>
              <p:cNvPr id="97" name="Group 7">
                <a:extLst>
                  <a:ext uri="{FF2B5EF4-FFF2-40B4-BE49-F238E27FC236}">
                    <a16:creationId xmlns:a16="http://schemas.microsoft.com/office/drawing/2014/main" id="{EDAAC7D3-2F94-4350-966E-79E1D61F13E7}"/>
                  </a:ext>
                </a:extLst>
              </p:cNvPr>
              <p:cNvGrpSpPr/>
              <p:nvPr/>
            </p:nvGrpSpPr>
            <p:grpSpPr>
              <a:xfrm>
                <a:off x="5574316" y="2905083"/>
                <a:ext cx="1242760" cy="1799952"/>
                <a:chOff x="5841057" y="2692703"/>
                <a:chExt cx="1155700" cy="1690688"/>
              </a:xfrm>
            </p:grpSpPr>
            <p:sp>
              <p:nvSpPr>
                <p:cNvPr id="107" name="Freeform: Shape 8">
                  <a:extLst>
                    <a:ext uri="{FF2B5EF4-FFF2-40B4-BE49-F238E27FC236}">
                      <a16:creationId xmlns:a16="http://schemas.microsoft.com/office/drawing/2014/main" id="{312376FF-DEE1-433B-A1EA-6899D6BA40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9906020">
                  <a:off x="5841057" y="2692703"/>
                  <a:ext cx="1155700" cy="1690688"/>
                </a:xfrm>
                <a:custGeom>
                  <a:avLst/>
                  <a:gdLst>
                    <a:gd name="T0" fmla="*/ 64 w 307"/>
                    <a:gd name="T1" fmla="*/ 421 h 449"/>
                    <a:gd name="T2" fmla="*/ 201 w 307"/>
                    <a:gd name="T3" fmla="*/ 384 h 449"/>
                    <a:gd name="T4" fmla="*/ 307 w 307"/>
                    <a:gd name="T5" fmla="*/ 200 h 449"/>
                    <a:gd name="T6" fmla="*/ 307 w 307"/>
                    <a:gd name="T7" fmla="*/ 0 h 449"/>
                    <a:gd name="T8" fmla="*/ 134 w 307"/>
                    <a:gd name="T9" fmla="*/ 100 h 449"/>
                    <a:gd name="T10" fmla="*/ 28 w 307"/>
                    <a:gd name="T11" fmla="*/ 284 h 449"/>
                    <a:gd name="T12" fmla="*/ 64 w 307"/>
                    <a:gd name="T13" fmla="*/ 421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7" h="449">
                      <a:moveTo>
                        <a:pt x="64" y="421"/>
                      </a:moveTo>
                      <a:cubicBezTo>
                        <a:pt x="112" y="449"/>
                        <a:pt x="173" y="432"/>
                        <a:pt x="201" y="384"/>
                      </a:cubicBezTo>
                      <a:cubicBezTo>
                        <a:pt x="307" y="200"/>
                        <a:pt x="307" y="200"/>
                        <a:pt x="307" y="200"/>
                      </a:cubicBezTo>
                      <a:cubicBezTo>
                        <a:pt x="307" y="0"/>
                        <a:pt x="307" y="0"/>
                        <a:pt x="307" y="0"/>
                      </a:cubicBezTo>
                      <a:cubicBezTo>
                        <a:pt x="134" y="100"/>
                        <a:pt x="134" y="100"/>
                        <a:pt x="134" y="100"/>
                      </a:cubicBezTo>
                      <a:cubicBezTo>
                        <a:pt x="28" y="284"/>
                        <a:pt x="28" y="284"/>
                        <a:pt x="28" y="284"/>
                      </a:cubicBezTo>
                      <a:cubicBezTo>
                        <a:pt x="0" y="332"/>
                        <a:pt x="16" y="393"/>
                        <a:pt x="64" y="42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000"/>
                </a:p>
              </p:txBody>
            </p:sp>
            <p:sp>
              <p:nvSpPr>
                <p:cNvPr id="108" name="Oval 9">
                  <a:extLst>
                    <a:ext uri="{FF2B5EF4-FFF2-40B4-BE49-F238E27FC236}">
                      <a16:creationId xmlns:a16="http://schemas.microsoft.com/office/drawing/2014/main" id="{7D862C86-0927-40EE-90F0-23D8E3174E38}"/>
                    </a:ext>
                  </a:extLst>
                </p:cNvPr>
                <p:cNvSpPr/>
                <p:nvPr/>
              </p:nvSpPr>
              <p:spPr>
                <a:xfrm rot="18900000">
                  <a:off x="6232962" y="3667183"/>
                  <a:ext cx="519924" cy="5199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anchor="ctr" anchorCtr="1">
                  <a:norm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  <a:latin typeface="Impact" panose="020B0806030902050204" pitchFamily="34" charset="0"/>
                    </a:rPr>
                    <a:t>04</a:t>
                  </a:r>
                </a:p>
              </p:txBody>
            </p:sp>
          </p:grpSp>
          <p:grpSp>
            <p:nvGrpSpPr>
              <p:cNvPr id="100" name="Group 16">
                <a:extLst>
                  <a:ext uri="{FF2B5EF4-FFF2-40B4-BE49-F238E27FC236}">
                    <a16:creationId xmlns:a16="http://schemas.microsoft.com/office/drawing/2014/main" id="{63347CF2-57AA-4649-A03E-272D5D511AAC}"/>
                  </a:ext>
                </a:extLst>
              </p:cNvPr>
              <p:cNvGrpSpPr/>
              <p:nvPr/>
            </p:nvGrpSpPr>
            <p:grpSpPr>
              <a:xfrm>
                <a:off x="6306001" y="2309106"/>
                <a:ext cx="1966566" cy="801105"/>
                <a:chOff x="6521481" y="2132904"/>
                <a:chExt cx="1828800" cy="752475"/>
              </a:xfrm>
            </p:grpSpPr>
            <p:sp>
              <p:nvSpPr>
                <p:cNvPr id="101" name="Freeform: Shape 17">
                  <a:extLst>
                    <a:ext uri="{FF2B5EF4-FFF2-40B4-BE49-F238E27FC236}">
                      <a16:creationId xmlns:a16="http://schemas.microsoft.com/office/drawing/2014/main" id="{78C4C3C1-DDD2-4B55-B0FA-3C5202FCF0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6521481" y="2132904"/>
                  <a:ext cx="1828800" cy="752475"/>
                </a:xfrm>
                <a:custGeom>
                  <a:avLst/>
                  <a:gdLst>
                    <a:gd name="T0" fmla="*/ 0 w 486"/>
                    <a:gd name="T1" fmla="*/ 100 h 200"/>
                    <a:gd name="T2" fmla="*/ 100 w 486"/>
                    <a:gd name="T3" fmla="*/ 200 h 200"/>
                    <a:gd name="T4" fmla="*/ 313 w 486"/>
                    <a:gd name="T5" fmla="*/ 200 h 200"/>
                    <a:gd name="T6" fmla="*/ 486 w 486"/>
                    <a:gd name="T7" fmla="*/ 100 h 200"/>
                    <a:gd name="T8" fmla="*/ 313 w 486"/>
                    <a:gd name="T9" fmla="*/ 0 h 200"/>
                    <a:gd name="T10" fmla="*/ 100 w 486"/>
                    <a:gd name="T11" fmla="*/ 0 h 200"/>
                    <a:gd name="T12" fmla="*/ 0 w 486"/>
                    <a:gd name="T13" fmla="*/ 10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6" h="200">
                      <a:moveTo>
                        <a:pt x="0" y="100"/>
                      </a:moveTo>
                      <a:cubicBezTo>
                        <a:pt x="0" y="155"/>
                        <a:pt x="45" y="200"/>
                        <a:pt x="100" y="200"/>
                      </a:cubicBezTo>
                      <a:cubicBezTo>
                        <a:pt x="313" y="200"/>
                        <a:pt x="313" y="200"/>
                        <a:pt x="313" y="200"/>
                      </a:cubicBezTo>
                      <a:cubicBezTo>
                        <a:pt x="486" y="100"/>
                        <a:pt x="486" y="100"/>
                        <a:pt x="486" y="10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45" y="0"/>
                        <a:pt x="0" y="45"/>
                        <a:pt x="0" y="1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000"/>
                </a:p>
              </p:txBody>
            </p:sp>
            <p:sp>
              <p:nvSpPr>
                <p:cNvPr id="102" name="Oval 18">
                  <a:extLst>
                    <a:ext uri="{FF2B5EF4-FFF2-40B4-BE49-F238E27FC236}">
                      <a16:creationId xmlns:a16="http://schemas.microsoft.com/office/drawing/2014/main" id="{CA385080-7329-4A7D-AA6F-9BCF61489C5A}"/>
                    </a:ext>
                  </a:extLst>
                </p:cNvPr>
                <p:cNvSpPr/>
                <p:nvPr/>
              </p:nvSpPr>
              <p:spPr>
                <a:xfrm rot="18900000">
                  <a:off x="7677415" y="2249179"/>
                  <a:ext cx="519924" cy="5199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anchor="ctr" anchorCtr="1">
                  <a:normAutofit/>
                </a:bodyPr>
                <a:lstStyle/>
                <a:p>
                  <a:pPr algn="ctr"/>
                  <a:r>
                    <a:rPr lang="en-AU" sz="2000" dirty="0">
                      <a:solidFill>
                        <a:schemeClr val="tx1"/>
                      </a:solidFill>
                      <a:latin typeface="Impact" panose="020B0806030902050204" pitchFamily="34" charset="0"/>
                    </a:rPr>
                    <a:t>03</a:t>
                  </a:r>
                </a:p>
              </p:txBody>
            </p:sp>
          </p:grpSp>
        </p:grpSp>
        <p:sp>
          <p:nvSpPr>
            <p:cNvPr id="137" name="Oval 18">
              <a:extLst>
                <a:ext uri="{FF2B5EF4-FFF2-40B4-BE49-F238E27FC236}">
                  <a16:creationId xmlns:a16="http://schemas.microsoft.com/office/drawing/2014/main" id="{2F6F5A10-BC19-4772-9290-2474D3964938}"/>
                </a:ext>
              </a:extLst>
            </p:cNvPr>
            <p:cNvSpPr/>
            <p:nvPr/>
          </p:nvSpPr>
          <p:spPr>
            <a:xfrm rot="18900000">
              <a:off x="6033305" y="884612"/>
              <a:ext cx="559091" cy="5535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AU" sz="2000" dirty="0">
                  <a:solidFill>
                    <a:schemeClr val="tx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27DB32E-1DD9-4EAB-BF2D-13FD70171C52}"/>
              </a:ext>
            </a:extLst>
          </p:cNvPr>
          <p:cNvSpPr txBox="1"/>
          <p:nvPr/>
        </p:nvSpPr>
        <p:spPr>
          <a:xfrm>
            <a:off x="1388376" y="2826521"/>
            <a:ext cx="2370347" cy="7359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/>
            <a:r>
              <a:rPr lang="zh-CN" altLang="en-US" b="1" dirty="0">
                <a:latin typeface="+mn-ea"/>
              </a:rPr>
              <a:t>加入了人工智能</a:t>
            </a:r>
            <a:endParaRPr lang="en-US" altLang="zh-CN" b="1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更加具有市场竞争力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C325C1-F475-421D-9EFC-FB914B841080}"/>
              </a:ext>
            </a:extLst>
          </p:cNvPr>
          <p:cNvSpPr txBox="1"/>
          <p:nvPr/>
        </p:nvSpPr>
        <p:spPr>
          <a:xfrm>
            <a:off x="8504903" y="5310421"/>
            <a:ext cx="2543175" cy="8739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技术开发组、课程研发组、市场组、财务组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9305B9-65A2-407D-8CA9-3C804A93FC9A}"/>
              </a:ext>
            </a:extLst>
          </p:cNvPr>
          <p:cNvSpPr txBox="1"/>
          <p:nvPr/>
        </p:nvSpPr>
        <p:spPr>
          <a:xfrm>
            <a:off x="8504902" y="2826521"/>
            <a:ext cx="2543175" cy="8739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出售小车、课程、平台、功能拓展包、服务费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AAFB41-51C7-4CFB-B47F-658943117D1D}"/>
              </a:ext>
            </a:extLst>
          </p:cNvPr>
          <p:cNvSpPr txBox="1"/>
          <p:nvPr/>
        </p:nvSpPr>
        <p:spPr>
          <a:xfrm>
            <a:off x="1444646" y="5562733"/>
            <a:ext cx="231407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b="1" dirty="0"/>
              <a:t>技术、市场、政策</a:t>
            </a:r>
          </a:p>
        </p:txBody>
      </p:sp>
    </p:spTree>
    <p:extLst>
      <p:ext uri="{BB962C8B-B14F-4D97-AF65-F5344CB8AC3E}">
        <p14:creationId xmlns:p14="http://schemas.microsoft.com/office/powerpoint/2010/main" val="6688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竞争策略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 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8C2ED86-A71E-4BAB-BDEA-62607BFD35EB}"/>
              </a:ext>
            </a:extLst>
          </p:cNvPr>
          <p:cNvSpPr/>
          <p:nvPr/>
        </p:nvSpPr>
        <p:spPr>
          <a:xfrm>
            <a:off x="1129890" y="94624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Promotion </a:t>
            </a:r>
            <a:endParaRPr lang="zh-CN" altLang="en-US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1CE15E1-4B7D-4778-9C5F-5AF4E04526F7}"/>
              </a:ext>
            </a:extLst>
          </p:cNvPr>
          <p:cNvGrpSpPr/>
          <p:nvPr/>
        </p:nvGrpSpPr>
        <p:grpSpPr>
          <a:xfrm>
            <a:off x="1613108" y="1659686"/>
            <a:ext cx="2425687" cy="1080000"/>
            <a:chOff x="1656232" y="1667538"/>
            <a:chExt cx="2425687" cy="1080000"/>
          </a:xfrm>
        </p:grpSpPr>
        <p:grpSp>
          <p:nvGrpSpPr>
            <p:cNvPr id="12" name="PA_库_组合 58">
              <a:extLst>
                <a:ext uri="{FF2B5EF4-FFF2-40B4-BE49-F238E27FC236}">
                  <a16:creationId xmlns:a16="http://schemas.microsoft.com/office/drawing/2014/main" id="{969B69AD-F68A-4D0F-9462-01ED2EB464D9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1656232" y="1667538"/>
              <a:ext cx="2111362" cy="1080000"/>
              <a:chOff x="3670496" y="2715458"/>
              <a:chExt cx="2380068" cy="1217448"/>
            </a:xfrm>
          </p:grpSpPr>
          <p:grpSp>
            <p:nvGrpSpPr>
              <p:cNvPr id="14" name="Group 3">
                <a:extLst>
                  <a:ext uri="{FF2B5EF4-FFF2-40B4-BE49-F238E27FC236}">
                    <a16:creationId xmlns:a16="http://schemas.microsoft.com/office/drawing/2014/main" id="{25A060BB-1876-4378-8843-2701FA958D37}"/>
                  </a:ext>
                </a:extLst>
              </p:cNvPr>
              <p:cNvGrpSpPr/>
              <p:nvPr/>
            </p:nvGrpSpPr>
            <p:grpSpPr>
              <a:xfrm>
                <a:off x="3670496" y="2715458"/>
                <a:ext cx="2380068" cy="1217448"/>
                <a:chOff x="3354388" y="2635250"/>
                <a:chExt cx="2687638" cy="1374775"/>
              </a:xfrm>
            </p:grpSpPr>
            <p:grpSp>
              <p:nvGrpSpPr>
                <p:cNvPr id="25" name="Group 35">
                  <a:extLst>
                    <a:ext uri="{FF2B5EF4-FFF2-40B4-BE49-F238E27FC236}">
                      <a16:creationId xmlns:a16="http://schemas.microsoft.com/office/drawing/2014/main" id="{DD6EF98F-BD65-432D-8F33-5E866C348FA7}"/>
                    </a:ext>
                  </a:extLst>
                </p:cNvPr>
                <p:cNvGrpSpPr/>
                <p:nvPr/>
              </p:nvGrpSpPr>
              <p:grpSpPr>
                <a:xfrm>
                  <a:off x="3354388" y="2635250"/>
                  <a:ext cx="2687638" cy="1374775"/>
                  <a:chOff x="3354388" y="2635250"/>
                  <a:chExt cx="2687638" cy="1374775"/>
                </a:xfrm>
              </p:grpSpPr>
              <p:sp>
                <p:nvSpPr>
                  <p:cNvPr id="27" name="Freeform: Shape 37">
                    <a:extLst>
                      <a:ext uri="{FF2B5EF4-FFF2-40B4-BE49-F238E27FC236}">
                        <a16:creationId xmlns:a16="http://schemas.microsoft.com/office/drawing/2014/main" id="{75C900A7-5295-4221-86F0-8BC426894A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2438" y="2635250"/>
                    <a:ext cx="1779588" cy="1374775"/>
                  </a:xfrm>
                  <a:custGeom>
                    <a:avLst/>
                    <a:gdLst>
                      <a:gd name="T0" fmla="*/ 706 w 1121"/>
                      <a:gd name="T1" fmla="*/ 866 h 866"/>
                      <a:gd name="T2" fmla="*/ 706 w 1121"/>
                      <a:gd name="T3" fmla="*/ 671 h 866"/>
                      <a:gd name="T4" fmla="*/ 0 w 1121"/>
                      <a:gd name="T5" fmla="*/ 671 h 866"/>
                      <a:gd name="T6" fmla="*/ 0 w 1121"/>
                      <a:gd name="T7" fmla="*/ 194 h 866"/>
                      <a:gd name="T8" fmla="*/ 706 w 1121"/>
                      <a:gd name="T9" fmla="*/ 194 h 866"/>
                      <a:gd name="T10" fmla="*/ 706 w 1121"/>
                      <a:gd name="T11" fmla="*/ 0 h 866"/>
                      <a:gd name="T12" fmla="*/ 1121 w 1121"/>
                      <a:gd name="T13" fmla="*/ 433 h 866"/>
                      <a:gd name="T14" fmla="*/ 706 w 1121"/>
                      <a:gd name="T15" fmla="*/ 866 h 866"/>
                      <a:gd name="T16" fmla="*/ 706 w 1121"/>
                      <a:gd name="T17" fmla="*/ 866 h 8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21" h="866">
                        <a:moveTo>
                          <a:pt x="706" y="866"/>
                        </a:moveTo>
                        <a:lnTo>
                          <a:pt x="706" y="671"/>
                        </a:lnTo>
                        <a:lnTo>
                          <a:pt x="0" y="671"/>
                        </a:lnTo>
                        <a:lnTo>
                          <a:pt x="0" y="194"/>
                        </a:lnTo>
                        <a:lnTo>
                          <a:pt x="706" y="194"/>
                        </a:lnTo>
                        <a:lnTo>
                          <a:pt x="706" y="0"/>
                        </a:lnTo>
                        <a:lnTo>
                          <a:pt x="1121" y="433"/>
                        </a:lnTo>
                        <a:lnTo>
                          <a:pt x="706" y="866"/>
                        </a:lnTo>
                        <a:lnTo>
                          <a:pt x="706" y="86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28" name="Oval 38">
                    <a:extLst>
                      <a:ext uri="{FF2B5EF4-FFF2-40B4-BE49-F238E27FC236}">
                        <a16:creationId xmlns:a16="http://schemas.microsoft.com/office/drawing/2014/main" id="{7F99216D-A422-407C-BED6-536DCB97BE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54388" y="2654300"/>
                    <a:ext cx="1335088" cy="1336675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26" name="Oval 36">
                  <a:extLst>
                    <a:ext uri="{FF2B5EF4-FFF2-40B4-BE49-F238E27FC236}">
                      <a16:creationId xmlns:a16="http://schemas.microsoft.com/office/drawing/2014/main" id="{E5C21E99-B858-4F56-BFFC-A3AA9B8D6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2824163"/>
                  <a:ext cx="996950" cy="9985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15" name="Group 7">
                <a:extLst>
                  <a:ext uri="{FF2B5EF4-FFF2-40B4-BE49-F238E27FC236}">
                    <a16:creationId xmlns:a16="http://schemas.microsoft.com/office/drawing/2014/main" id="{8BF7DF22-E6A9-4128-AB04-063D445A7D0F}"/>
                  </a:ext>
                </a:extLst>
              </p:cNvPr>
              <p:cNvGrpSpPr/>
              <p:nvPr/>
            </p:nvGrpSpPr>
            <p:grpSpPr>
              <a:xfrm>
                <a:off x="3958286" y="3038333"/>
                <a:ext cx="582010" cy="576415"/>
                <a:chOff x="6389688" y="4192588"/>
                <a:chExt cx="495300" cy="490538"/>
              </a:xfrm>
              <a:solidFill>
                <a:schemeClr val="accent2"/>
              </a:solidFill>
            </p:grpSpPr>
            <p:sp>
              <p:nvSpPr>
                <p:cNvPr id="19" name="Freeform: Shape 20">
                  <a:extLst>
                    <a:ext uri="{FF2B5EF4-FFF2-40B4-BE49-F238E27FC236}">
                      <a16:creationId xmlns:a16="http://schemas.microsoft.com/office/drawing/2014/main" id="{3BD1C2DA-2147-45AB-A3B5-DBAB1CE58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9688" y="4238626"/>
                  <a:ext cx="452438" cy="444500"/>
                </a:xfrm>
                <a:custGeom>
                  <a:avLst/>
                  <a:gdLst>
                    <a:gd name="T0" fmla="*/ 84 w 118"/>
                    <a:gd name="T1" fmla="*/ 3 h 116"/>
                    <a:gd name="T2" fmla="*/ 77 w 118"/>
                    <a:gd name="T3" fmla="*/ 0 h 116"/>
                    <a:gd name="T4" fmla="*/ 70 w 118"/>
                    <a:gd name="T5" fmla="*/ 3 h 116"/>
                    <a:gd name="T6" fmla="*/ 64 w 118"/>
                    <a:gd name="T7" fmla="*/ 9 h 116"/>
                    <a:gd name="T8" fmla="*/ 61 w 118"/>
                    <a:gd name="T9" fmla="*/ 16 h 116"/>
                    <a:gd name="T10" fmla="*/ 62 w 118"/>
                    <a:gd name="T11" fmla="*/ 21 h 116"/>
                    <a:gd name="T12" fmla="*/ 8 w 118"/>
                    <a:gd name="T13" fmla="*/ 43 h 116"/>
                    <a:gd name="T14" fmla="*/ 1 w 118"/>
                    <a:gd name="T15" fmla="*/ 51 h 116"/>
                    <a:gd name="T16" fmla="*/ 5 w 118"/>
                    <a:gd name="T17" fmla="*/ 62 h 116"/>
                    <a:gd name="T18" fmla="*/ 55 w 118"/>
                    <a:gd name="T19" fmla="*/ 112 h 116"/>
                    <a:gd name="T20" fmla="*/ 64 w 118"/>
                    <a:gd name="T21" fmla="*/ 116 h 116"/>
                    <a:gd name="T22" fmla="*/ 64 w 118"/>
                    <a:gd name="T23" fmla="*/ 116 h 116"/>
                    <a:gd name="T24" fmla="*/ 66 w 118"/>
                    <a:gd name="T25" fmla="*/ 116 h 116"/>
                    <a:gd name="T26" fmla="*/ 75 w 118"/>
                    <a:gd name="T27" fmla="*/ 108 h 116"/>
                    <a:gd name="T28" fmla="*/ 96 w 118"/>
                    <a:gd name="T29" fmla="*/ 55 h 116"/>
                    <a:gd name="T30" fmla="*/ 102 w 118"/>
                    <a:gd name="T31" fmla="*/ 57 h 116"/>
                    <a:gd name="T32" fmla="*/ 109 w 118"/>
                    <a:gd name="T33" fmla="*/ 54 h 116"/>
                    <a:gd name="T34" fmla="*/ 115 w 118"/>
                    <a:gd name="T35" fmla="*/ 48 h 116"/>
                    <a:gd name="T36" fmla="*/ 118 w 118"/>
                    <a:gd name="T37" fmla="*/ 41 h 116"/>
                    <a:gd name="T38" fmla="*/ 115 w 118"/>
                    <a:gd name="T39" fmla="*/ 34 h 116"/>
                    <a:gd name="T40" fmla="*/ 84 w 118"/>
                    <a:gd name="T41" fmla="*/ 3 h 116"/>
                    <a:gd name="T42" fmla="*/ 68 w 118"/>
                    <a:gd name="T43" fmla="*/ 105 h 116"/>
                    <a:gd name="T44" fmla="*/ 65 w 118"/>
                    <a:gd name="T45" fmla="*/ 108 h 116"/>
                    <a:gd name="T46" fmla="*/ 64 w 118"/>
                    <a:gd name="T47" fmla="*/ 108 h 116"/>
                    <a:gd name="T48" fmla="*/ 61 w 118"/>
                    <a:gd name="T49" fmla="*/ 107 h 116"/>
                    <a:gd name="T50" fmla="*/ 10 w 118"/>
                    <a:gd name="T51" fmla="*/ 56 h 116"/>
                    <a:gd name="T52" fmla="*/ 9 w 118"/>
                    <a:gd name="T53" fmla="*/ 53 h 116"/>
                    <a:gd name="T54" fmla="*/ 11 w 118"/>
                    <a:gd name="T55" fmla="*/ 50 h 116"/>
                    <a:gd name="T56" fmla="*/ 36 w 118"/>
                    <a:gd name="T57" fmla="*/ 40 h 116"/>
                    <a:gd name="T58" fmla="*/ 87 w 118"/>
                    <a:gd name="T59" fmla="*/ 58 h 116"/>
                    <a:gd name="T60" fmla="*/ 68 w 118"/>
                    <a:gd name="T61" fmla="*/ 105 h 116"/>
                    <a:gd name="T62" fmla="*/ 109 w 118"/>
                    <a:gd name="T63" fmla="*/ 42 h 116"/>
                    <a:gd name="T64" fmla="*/ 103 w 118"/>
                    <a:gd name="T65" fmla="*/ 48 h 116"/>
                    <a:gd name="T66" fmla="*/ 100 w 118"/>
                    <a:gd name="T67" fmla="*/ 48 h 116"/>
                    <a:gd name="T68" fmla="*/ 93 w 118"/>
                    <a:gd name="T69" fmla="*/ 41 h 116"/>
                    <a:gd name="T70" fmla="*/ 88 w 118"/>
                    <a:gd name="T71" fmla="*/ 55 h 116"/>
                    <a:gd name="T72" fmla="*/ 88 w 118"/>
                    <a:gd name="T73" fmla="*/ 54 h 116"/>
                    <a:gd name="T74" fmla="*/ 53 w 118"/>
                    <a:gd name="T75" fmla="*/ 39 h 116"/>
                    <a:gd name="T76" fmla="*/ 42 w 118"/>
                    <a:gd name="T77" fmla="*/ 38 h 116"/>
                    <a:gd name="T78" fmla="*/ 76 w 118"/>
                    <a:gd name="T79" fmla="*/ 24 h 116"/>
                    <a:gd name="T80" fmla="*/ 70 w 118"/>
                    <a:gd name="T81" fmla="*/ 17 h 116"/>
                    <a:gd name="T82" fmla="*/ 70 w 118"/>
                    <a:gd name="T83" fmla="*/ 14 h 116"/>
                    <a:gd name="T84" fmla="*/ 75 w 118"/>
                    <a:gd name="T85" fmla="*/ 9 h 116"/>
                    <a:gd name="T86" fmla="*/ 78 w 118"/>
                    <a:gd name="T87" fmla="*/ 9 h 116"/>
                    <a:gd name="T88" fmla="*/ 109 w 118"/>
                    <a:gd name="T89" fmla="*/ 39 h 116"/>
                    <a:gd name="T90" fmla="*/ 109 w 118"/>
                    <a:gd name="T91" fmla="*/ 42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8" h="116">
                      <a:moveTo>
                        <a:pt x="84" y="3"/>
                      </a:moveTo>
                      <a:cubicBezTo>
                        <a:pt x="82" y="1"/>
                        <a:pt x="79" y="0"/>
                        <a:pt x="77" y="0"/>
                      </a:cubicBezTo>
                      <a:cubicBezTo>
                        <a:pt x="74" y="0"/>
                        <a:pt x="71" y="1"/>
                        <a:pt x="70" y="3"/>
                      </a:cubicBezTo>
                      <a:cubicBezTo>
                        <a:pt x="64" y="9"/>
                        <a:pt x="64" y="9"/>
                        <a:pt x="64" y="9"/>
                      </a:cubicBezTo>
                      <a:cubicBezTo>
                        <a:pt x="62" y="10"/>
                        <a:pt x="61" y="13"/>
                        <a:pt x="61" y="16"/>
                      </a:cubicBezTo>
                      <a:cubicBezTo>
                        <a:pt x="61" y="18"/>
                        <a:pt x="62" y="19"/>
                        <a:pt x="62" y="21"/>
                      </a:cubicBezTo>
                      <a:cubicBezTo>
                        <a:pt x="8" y="43"/>
                        <a:pt x="8" y="43"/>
                        <a:pt x="8" y="43"/>
                      </a:cubicBezTo>
                      <a:cubicBezTo>
                        <a:pt x="5" y="44"/>
                        <a:pt x="2" y="48"/>
                        <a:pt x="1" y="51"/>
                      </a:cubicBezTo>
                      <a:cubicBezTo>
                        <a:pt x="0" y="55"/>
                        <a:pt x="2" y="59"/>
                        <a:pt x="5" y="62"/>
                      </a:cubicBezTo>
                      <a:cubicBezTo>
                        <a:pt x="55" y="112"/>
                        <a:pt x="55" y="112"/>
                        <a:pt x="55" y="112"/>
                      </a:cubicBezTo>
                      <a:cubicBezTo>
                        <a:pt x="58" y="115"/>
                        <a:pt x="61" y="116"/>
                        <a:pt x="64" y="116"/>
                      </a:cubicBezTo>
                      <a:cubicBezTo>
                        <a:pt x="64" y="116"/>
                        <a:pt x="64" y="116"/>
                        <a:pt x="64" y="116"/>
                      </a:cubicBezTo>
                      <a:cubicBezTo>
                        <a:pt x="65" y="116"/>
                        <a:pt x="66" y="116"/>
                        <a:pt x="66" y="116"/>
                      </a:cubicBezTo>
                      <a:cubicBezTo>
                        <a:pt x="70" y="115"/>
                        <a:pt x="74" y="112"/>
                        <a:pt x="75" y="108"/>
                      </a:cubicBezTo>
                      <a:cubicBezTo>
                        <a:pt x="96" y="55"/>
                        <a:pt x="96" y="55"/>
                        <a:pt x="96" y="55"/>
                      </a:cubicBezTo>
                      <a:cubicBezTo>
                        <a:pt x="98" y="56"/>
                        <a:pt x="100" y="57"/>
                        <a:pt x="102" y="57"/>
                      </a:cubicBezTo>
                      <a:cubicBezTo>
                        <a:pt x="105" y="57"/>
                        <a:pt x="107" y="56"/>
                        <a:pt x="109" y="54"/>
                      </a:cubicBezTo>
                      <a:cubicBezTo>
                        <a:pt x="115" y="48"/>
                        <a:pt x="115" y="48"/>
                        <a:pt x="115" y="48"/>
                      </a:cubicBezTo>
                      <a:cubicBezTo>
                        <a:pt x="117" y="46"/>
                        <a:pt x="118" y="44"/>
                        <a:pt x="118" y="41"/>
                      </a:cubicBezTo>
                      <a:cubicBezTo>
                        <a:pt x="118" y="38"/>
                        <a:pt x="117" y="36"/>
                        <a:pt x="115" y="34"/>
                      </a:cubicBezTo>
                      <a:lnTo>
                        <a:pt x="84" y="3"/>
                      </a:lnTo>
                      <a:close/>
                      <a:moveTo>
                        <a:pt x="68" y="105"/>
                      </a:moveTo>
                      <a:cubicBezTo>
                        <a:pt x="67" y="107"/>
                        <a:pt x="66" y="108"/>
                        <a:pt x="65" y="108"/>
                      </a:cubicBezTo>
                      <a:cubicBezTo>
                        <a:pt x="64" y="108"/>
                        <a:pt x="64" y="108"/>
                        <a:pt x="64" y="108"/>
                      </a:cubicBezTo>
                      <a:cubicBezTo>
                        <a:pt x="63" y="108"/>
                        <a:pt x="62" y="108"/>
                        <a:pt x="61" y="107"/>
                      </a:cubicBezTo>
                      <a:cubicBezTo>
                        <a:pt x="10" y="56"/>
                        <a:pt x="10" y="56"/>
                        <a:pt x="10" y="56"/>
                      </a:cubicBezTo>
                      <a:cubicBezTo>
                        <a:pt x="9" y="56"/>
                        <a:pt x="9" y="54"/>
                        <a:pt x="9" y="53"/>
                      </a:cubicBezTo>
                      <a:cubicBezTo>
                        <a:pt x="9" y="52"/>
                        <a:pt x="10" y="51"/>
                        <a:pt x="11" y="50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53" y="46"/>
                        <a:pt x="70" y="40"/>
                        <a:pt x="87" y="58"/>
                      </a:cubicBezTo>
                      <a:lnTo>
                        <a:pt x="68" y="105"/>
                      </a:lnTo>
                      <a:close/>
                      <a:moveTo>
                        <a:pt x="109" y="42"/>
                      </a:move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9"/>
                        <a:pt x="101" y="49"/>
                        <a:pt x="100" y="48"/>
                      </a:cubicBezTo>
                      <a:cubicBezTo>
                        <a:pt x="93" y="41"/>
                        <a:pt x="93" y="41"/>
                        <a:pt x="93" y="41"/>
                      </a:cubicBezTo>
                      <a:cubicBezTo>
                        <a:pt x="88" y="55"/>
                        <a:pt x="88" y="55"/>
                        <a:pt x="88" y="55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76" y="42"/>
                        <a:pt x="64" y="41"/>
                        <a:pt x="53" y="39"/>
                      </a:cubicBezTo>
                      <a:cubicBezTo>
                        <a:pt x="49" y="39"/>
                        <a:pt x="46" y="38"/>
                        <a:pt x="42" y="38"/>
                      </a:cubicBezTo>
                      <a:cubicBezTo>
                        <a:pt x="76" y="24"/>
                        <a:pt x="76" y="24"/>
                        <a:pt x="76" y="24"/>
                      </a:cubicBezTo>
                      <a:cubicBezTo>
                        <a:pt x="70" y="17"/>
                        <a:pt x="70" y="17"/>
                        <a:pt x="70" y="17"/>
                      </a:cubicBezTo>
                      <a:cubicBezTo>
                        <a:pt x="69" y="16"/>
                        <a:pt x="69" y="15"/>
                        <a:pt x="70" y="14"/>
                      </a:cubicBezTo>
                      <a:cubicBezTo>
                        <a:pt x="75" y="9"/>
                        <a:pt x="75" y="9"/>
                        <a:pt x="75" y="9"/>
                      </a:cubicBezTo>
                      <a:cubicBezTo>
                        <a:pt x="76" y="8"/>
                        <a:pt x="77" y="8"/>
                        <a:pt x="78" y="9"/>
                      </a:cubicBezTo>
                      <a:cubicBezTo>
                        <a:pt x="109" y="39"/>
                        <a:pt x="109" y="39"/>
                        <a:pt x="109" y="39"/>
                      </a:cubicBezTo>
                      <a:cubicBezTo>
                        <a:pt x="110" y="40"/>
                        <a:pt x="110" y="42"/>
                        <a:pt x="109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Freeform: Shape 21">
                  <a:extLst>
                    <a:ext uri="{FF2B5EF4-FFF2-40B4-BE49-F238E27FC236}">
                      <a16:creationId xmlns:a16="http://schemas.microsoft.com/office/drawing/2014/main" id="{5FD6A210-4A9C-4BB3-83CC-171900871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8763" y="4438651"/>
                  <a:ext cx="76200" cy="76200"/>
                </a:xfrm>
                <a:custGeom>
                  <a:avLst/>
                  <a:gdLst>
                    <a:gd name="T0" fmla="*/ 10 w 20"/>
                    <a:gd name="T1" fmla="*/ 20 h 20"/>
                    <a:gd name="T2" fmla="*/ 20 w 20"/>
                    <a:gd name="T3" fmla="*/ 10 h 20"/>
                    <a:gd name="T4" fmla="*/ 10 w 20"/>
                    <a:gd name="T5" fmla="*/ 0 h 20"/>
                    <a:gd name="T6" fmla="*/ 0 w 20"/>
                    <a:gd name="T7" fmla="*/ 10 h 20"/>
                    <a:gd name="T8" fmla="*/ 10 w 20"/>
                    <a:gd name="T9" fmla="*/ 20 h 20"/>
                    <a:gd name="T10" fmla="*/ 10 w 20"/>
                    <a:gd name="T11" fmla="*/ 4 h 20"/>
                    <a:gd name="T12" fmla="*/ 16 w 20"/>
                    <a:gd name="T13" fmla="*/ 10 h 20"/>
                    <a:gd name="T14" fmla="*/ 10 w 20"/>
                    <a:gd name="T15" fmla="*/ 16 h 20"/>
                    <a:gd name="T16" fmla="*/ 4 w 20"/>
                    <a:gd name="T17" fmla="*/ 10 h 20"/>
                    <a:gd name="T18" fmla="*/ 10 w 20"/>
                    <a:gd name="T19" fmla="*/ 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0">
                      <a:moveTo>
                        <a:pt x="10" y="20"/>
                      </a:moveTo>
                      <a:cubicBezTo>
                        <a:pt x="16" y="20"/>
                        <a:pt x="20" y="16"/>
                        <a:pt x="20" y="10"/>
                      </a:cubicBezTo>
                      <a:cubicBezTo>
                        <a:pt x="20" y="4"/>
                        <a:pt x="16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ubicBezTo>
                        <a:pt x="0" y="16"/>
                        <a:pt x="4" y="20"/>
                        <a:pt x="10" y="20"/>
                      </a:cubicBezTo>
                      <a:close/>
                      <a:moveTo>
                        <a:pt x="10" y="4"/>
                      </a:moveTo>
                      <a:cubicBezTo>
                        <a:pt x="13" y="4"/>
                        <a:pt x="16" y="7"/>
                        <a:pt x="16" y="10"/>
                      </a:cubicBezTo>
                      <a:cubicBezTo>
                        <a:pt x="16" y="13"/>
                        <a:pt x="13" y="16"/>
                        <a:pt x="10" y="16"/>
                      </a:cubicBezTo>
                      <a:cubicBezTo>
                        <a:pt x="7" y="16"/>
                        <a:pt x="4" y="13"/>
                        <a:pt x="4" y="10"/>
                      </a:cubicBezTo>
                      <a:cubicBezTo>
                        <a:pt x="4" y="7"/>
                        <a:pt x="7" y="4"/>
                        <a:pt x="1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Freeform: Shape 22">
                  <a:extLst>
                    <a:ext uri="{FF2B5EF4-FFF2-40B4-BE49-F238E27FC236}">
                      <a16:creationId xmlns:a16="http://schemas.microsoft.com/office/drawing/2014/main" id="{EC1B1CF8-93AC-4DF8-AB79-B9B5E7681C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4192588"/>
                  <a:ext cx="76200" cy="76200"/>
                </a:xfrm>
                <a:custGeom>
                  <a:avLst/>
                  <a:gdLst>
                    <a:gd name="T0" fmla="*/ 10 w 20"/>
                    <a:gd name="T1" fmla="*/ 0 h 20"/>
                    <a:gd name="T2" fmla="*/ 0 w 20"/>
                    <a:gd name="T3" fmla="*/ 10 h 20"/>
                    <a:gd name="T4" fmla="*/ 10 w 20"/>
                    <a:gd name="T5" fmla="*/ 20 h 20"/>
                    <a:gd name="T6" fmla="*/ 20 w 20"/>
                    <a:gd name="T7" fmla="*/ 10 h 20"/>
                    <a:gd name="T8" fmla="*/ 10 w 20"/>
                    <a:gd name="T9" fmla="*/ 0 h 20"/>
                    <a:gd name="T10" fmla="*/ 10 w 20"/>
                    <a:gd name="T11" fmla="*/ 16 h 20"/>
                    <a:gd name="T12" fmla="*/ 4 w 20"/>
                    <a:gd name="T13" fmla="*/ 10 h 20"/>
                    <a:gd name="T14" fmla="*/ 10 w 20"/>
                    <a:gd name="T15" fmla="*/ 4 h 20"/>
                    <a:gd name="T16" fmla="*/ 16 w 20"/>
                    <a:gd name="T17" fmla="*/ 10 h 20"/>
                    <a:gd name="T18" fmla="*/ 10 w 20"/>
                    <a:gd name="T19" fmla="*/ 1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cubicBezTo>
                        <a:pt x="4" y="0"/>
                        <a:pt x="0" y="4"/>
                        <a:pt x="0" y="10"/>
                      </a:cubicBezTo>
                      <a:cubicBezTo>
                        <a:pt x="0" y="16"/>
                        <a:pt x="4" y="20"/>
                        <a:pt x="10" y="20"/>
                      </a:cubicBezTo>
                      <a:cubicBezTo>
                        <a:pt x="16" y="20"/>
                        <a:pt x="20" y="16"/>
                        <a:pt x="20" y="10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  <a:moveTo>
                        <a:pt x="10" y="16"/>
                      </a:moveTo>
                      <a:cubicBezTo>
                        <a:pt x="7" y="16"/>
                        <a:pt x="4" y="13"/>
                        <a:pt x="4" y="10"/>
                      </a:cubicBezTo>
                      <a:cubicBezTo>
                        <a:pt x="4" y="7"/>
                        <a:pt x="7" y="4"/>
                        <a:pt x="10" y="4"/>
                      </a:cubicBezTo>
                      <a:cubicBezTo>
                        <a:pt x="13" y="4"/>
                        <a:pt x="16" y="7"/>
                        <a:pt x="16" y="10"/>
                      </a:cubicBezTo>
                      <a:cubicBezTo>
                        <a:pt x="16" y="13"/>
                        <a:pt x="13" y="16"/>
                        <a:pt x="1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Freeform: Shape 23">
                  <a:extLst>
                    <a:ext uri="{FF2B5EF4-FFF2-40B4-BE49-F238E27FC236}">
                      <a16:creationId xmlns:a16="http://schemas.microsoft.com/office/drawing/2014/main" id="{C998ED22-C7F1-4817-AF16-5AEC8F417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6688" y="4422776"/>
                  <a:ext cx="61913" cy="61913"/>
                </a:xfrm>
                <a:custGeom>
                  <a:avLst/>
                  <a:gdLst>
                    <a:gd name="T0" fmla="*/ 0 w 16"/>
                    <a:gd name="T1" fmla="*/ 8 h 16"/>
                    <a:gd name="T2" fmla="*/ 8 w 16"/>
                    <a:gd name="T3" fmla="*/ 16 h 16"/>
                    <a:gd name="T4" fmla="*/ 16 w 16"/>
                    <a:gd name="T5" fmla="*/ 8 h 16"/>
                    <a:gd name="T6" fmla="*/ 8 w 16"/>
                    <a:gd name="T7" fmla="*/ 0 h 16"/>
                    <a:gd name="T8" fmla="*/ 0 w 16"/>
                    <a:gd name="T9" fmla="*/ 8 h 16"/>
                    <a:gd name="T10" fmla="*/ 8 w 16"/>
                    <a:gd name="T11" fmla="*/ 4 h 16"/>
                    <a:gd name="T12" fmla="*/ 12 w 16"/>
                    <a:gd name="T13" fmla="*/ 8 h 16"/>
                    <a:gd name="T14" fmla="*/ 8 w 16"/>
                    <a:gd name="T15" fmla="*/ 12 h 16"/>
                    <a:gd name="T16" fmla="*/ 4 w 16"/>
                    <a:gd name="T17" fmla="*/ 8 h 16"/>
                    <a:gd name="T18" fmla="*/ 8 w 16"/>
                    <a:gd name="T19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6">
                      <a:moveTo>
                        <a:pt x="0" y="8"/>
                      </a:moveTo>
                      <a:cubicBezTo>
                        <a:pt x="0" y="12"/>
                        <a:pt x="4" y="16"/>
                        <a:pt x="8" y="16"/>
                      </a:cubicBezTo>
                      <a:cubicBezTo>
                        <a:pt x="12" y="16"/>
                        <a:pt x="16" y="12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lose/>
                      <a:moveTo>
                        <a:pt x="8" y="4"/>
                      </a:moveTo>
                      <a:cubicBezTo>
                        <a:pt x="10" y="4"/>
                        <a:pt x="12" y="6"/>
                        <a:pt x="12" y="8"/>
                      </a:cubicBezTo>
                      <a:cubicBezTo>
                        <a:pt x="12" y="10"/>
                        <a:pt x="10" y="12"/>
                        <a:pt x="8" y="12"/>
                      </a:cubicBezTo>
                      <a:cubicBezTo>
                        <a:pt x="6" y="12"/>
                        <a:pt x="4" y="10"/>
                        <a:pt x="4" y="8"/>
                      </a:cubicBezTo>
                      <a:cubicBezTo>
                        <a:pt x="4" y="6"/>
                        <a:pt x="6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Oval 24">
                  <a:extLst>
                    <a:ext uri="{FF2B5EF4-FFF2-40B4-BE49-F238E27FC236}">
                      <a16:creationId xmlns:a16="http://schemas.microsoft.com/office/drawing/2014/main" id="{BDD16F68-D136-4C76-A91F-D22FA2D8E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8601" y="4530726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Oval 25">
                  <a:extLst>
                    <a:ext uri="{FF2B5EF4-FFF2-40B4-BE49-F238E27FC236}">
                      <a16:creationId xmlns:a16="http://schemas.microsoft.com/office/drawing/2014/main" id="{8EA42719-0158-4D9C-8105-15A22287E2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23076" y="4300538"/>
                  <a:ext cx="31750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10996B7-A880-4745-80D1-0EEEE7A6D12D}"/>
                </a:ext>
              </a:extLst>
            </p:cNvPr>
            <p:cNvSpPr txBox="1"/>
            <p:nvPr/>
          </p:nvSpPr>
          <p:spPr>
            <a:xfrm>
              <a:off x="2551980" y="2040110"/>
              <a:ext cx="1529939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bg1"/>
                  </a:solidFill>
                </a:rPr>
                <a:t>产品技术</a:t>
              </a:r>
            </a:p>
          </p:txBody>
        </p:sp>
      </p:grpSp>
      <p:sp>
        <p:nvSpPr>
          <p:cNvPr id="51" name="Rectangle: Rounded Corners 103">
            <a:extLst>
              <a:ext uri="{FF2B5EF4-FFF2-40B4-BE49-F238E27FC236}">
                <a16:creationId xmlns:a16="http://schemas.microsoft.com/office/drawing/2014/main" id="{A330D283-B3DB-4D1E-AF5A-B460646E3B0B}"/>
              </a:ext>
            </a:extLst>
          </p:cNvPr>
          <p:cNvSpPr/>
          <p:nvPr/>
        </p:nvSpPr>
        <p:spPr bwMode="auto">
          <a:xfrm>
            <a:off x="4437818" y="1914465"/>
            <a:ext cx="6391426" cy="622616"/>
          </a:xfrm>
          <a:prstGeom prst="round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加大研发力度、强化产品性能</a:t>
            </a:r>
            <a:br>
              <a:rPr lang="zh-CN" altLang="en-US" sz="2000" b="1" dirty="0">
                <a:solidFill>
                  <a:prstClr val="white"/>
                </a:solidFill>
              </a:rPr>
            </a:br>
            <a:endParaRPr lang="zh-CN" altLang="en-US" sz="2000" b="1" dirty="0">
              <a:solidFill>
                <a:prstClr val="white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59E71D-C203-4A5A-A01D-6D9B80B56EB3}"/>
              </a:ext>
            </a:extLst>
          </p:cNvPr>
          <p:cNvGrpSpPr/>
          <p:nvPr/>
        </p:nvGrpSpPr>
        <p:grpSpPr>
          <a:xfrm>
            <a:off x="1613108" y="2914002"/>
            <a:ext cx="2637203" cy="1080000"/>
            <a:chOff x="1635977" y="2923086"/>
            <a:chExt cx="2637203" cy="1080000"/>
          </a:xfrm>
        </p:grpSpPr>
        <p:grpSp>
          <p:nvGrpSpPr>
            <p:cNvPr id="58" name="PA_库_组合 1">
              <a:extLst>
                <a:ext uri="{FF2B5EF4-FFF2-40B4-BE49-F238E27FC236}">
                  <a16:creationId xmlns:a16="http://schemas.microsoft.com/office/drawing/2014/main" id="{ADC6E022-6323-4189-B275-05ABD0FA8140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1635977" y="2923086"/>
              <a:ext cx="2112609" cy="1080000"/>
              <a:chOff x="1131570" y="2715458"/>
              <a:chExt cx="2381474" cy="1217448"/>
            </a:xfrm>
          </p:grpSpPr>
          <p:grpSp>
            <p:nvGrpSpPr>
              <p:cNvPr id="59" name="Group 2">
                <a:extLst>
                  <a:ext uri="{FF2B5EF4-FFF2-40B4-BE49-F238E27FC236}">
                    <a16:creationId xmlns:a16="http://schemas.microsoft.com/office/drawing/2014/main" id="{874D6D20-B01D-4969-AE72-706B7A44146C}"/>
                  </a:ext>
                </a:extLst>
              </p:cNvPr>
              <p:cNvGrpSpPr/>
              <p:nvPr/>
            </p:nvGrpSpPr>
            <p:grpSpPr>
              <a:xfrm>
                <a:off x="1131570" y="2715458"/>
                <a:ext cx="2381474" cy="1217448"/>
                <a:chOff x="487363" y="2635250"/>
                <a:chExt cx="2689225" cy="1374775"/>
              </a:xfrm>
            </p:grpSpPr>
            <p:grpSp>
              <p:nvGrpSpPr>
                <p:cNvPr id="67" name="Group 39">
                  <a:extLst>
                    <a:ext uri="{FF2B5EF4-FFF2-40B4-BE49-F238E27FC236}">
                      <a16:creationId xmlns:a16="http://schemas.microsoft.com/office/drawing/2014/main" id="{5B3CA8EF-D42E-46AC-BD34-43539837D786}"/>
                    </a:ext>
                  </a:extLst>
                </p:cNvPr>
                <p:cNvGrpSpPr/>
                <p:nvPr/>
              </p:nvGrpSpPr>
              <p:grpSpPr>
                <a:xfrm>
                  <a:off x="487363" y="2635250"/>
                  <a:ext cx="2689225" cy="1374775"/>
                  <a:chOff x="487363" y="2635250"/>
                  <a:chExt cx="2689225" cy="1374775"/>
                </a:xfrm>
              </p:grpSpPr>
              <p:sp>
                <p:nvSpPr>
                  <p:cNvPr id="69" name="Freeform: Shape 41">
                    <a:extLst>
                      <a:ext uri="{FF2B5EF4-FFF2-40B4-BE49-F238E27FC236}">
                        <a16:creationId xmlns:a16="http://schemas.microsoft.com/office/drawing/2014/main" id="{6DF73CA5-B7FE-4803-8ABA-5124A42FB2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95413" y="2635250"/>
                    <a:ext cx="1781175" cy="1374775"/>
                  </a:xfrm>
                  <a:custGeom>
                    <a:avLst/>
                    <a:gdLst>
                      <a:gd name="T0" fmla="*/ 706 w 1122"/>
                      <a:gd name="T1" fmla="*/ 866 h 866"/>
                      <a:gd name="T2" fmla="*/ 706 w 1122"/>
                      <a:gd name="T3" fmla="*/ 671 h 866"/>
                      <a:gd name="T4" fmla="*/ 0 w 1122"/>
                      <a:gd name="T5" fmla="*/ 671 h 866"/>
                      <a:gd name="T6" fmla="*/ 0 w 1122"/>
                      <a:gd name="T7" fmla="*/ 194 h 866"/>
                      <a:gd name="T8" fmla="*/ 706 w 1122"/>
                      <a:gd name="T9" fmla="*/ 194 h 866"/>
                      <a:gd name="T10" fmla="*/ 706 w 1122"/>
                      <a:gd name="T11" fmla="*/ 0 h 866"/>
                      <a:gd name="T12" fmla="*/ 1122 w 1122"/>
                      <a:gd name="T13" fmla="*/ 433 h 866"/>
                      <a:gd name="T14" fmla="*/ 706 w 1122"/>
                      <a:gd name="T15" fmla="*/ 866 h 866"/>
                      <a:gd name="T16" fmla="*/ 706 w 1122"/>
                      <a:gd name="T17" fmla="*/ 866 h 8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22" h="866">
                        <a:moveTo>
                          <a:pt x="706" y="866"/>
                        </a:moveTo>
                        <a:lnTo>
                          <a:pt x="706" y="671"/>
                        </a:lnTo>
                        <a:lnTo>
                          <a:pt x="0" y="671"/>
                        </a:lnTo>
                        <a:lnTo>
                          <a:pt x="0" y="194"/>
                        </a:lnTo>
                        <a:lnTo>
                          <a:pt x="706" y="194"/>
                        </a:lnTo>
                        <a:lnTo>
                          <a:pt x="706" y="0"/>
                        </a:lnTo>
                        <a:lnTo>
                          <a:pt x="1122" y="433"/>
                        </a:lnTo>
                        <a:lnTo>
                          <a:pt x="706" y="866"/>
                        </a:lnTo>
                        <a:lnTo>
                          <a:pt x="706" y="866"/>
                        </a:lnTo>
                        <a:close/>
                      </a:path>
                    </a:pathLst>
                  </a:custGeom>
                  <a:solidFill>
                    <a:srgbClr val="E25462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highlight>
                        <a:srgbClr val="FF0000"/>
                      </a:highlight>
                    </a:endParaRPr>
                  </a:p>
                </p:txBody>
              </p:sp>
              <p:sp>
                <p:nvSpPr>
                  <p:cNvPr id="70" name="Oval 42">
                    <a:extLst>
                      <a:ext uri="{FF2B5EF4-FFF2-40B4-BE49-F238E27FC236}">
                        <a16:creationId xmlns:a16="http://schemas.microsoft.com/office/drawing/2014/main" id="{CE6E974E-A9DD-4F6B-BC1D-92FFFCB532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7363" y="2654300"/>
                    <a:ext cx="1333500" cy="1336675"/>
                  </a:xfrm>
                  <a:prstGeom prst="ellipse">
                    <a:avLst/>
                  </a:prstGeom>
                  <a:solidFill>
                    <a:srgbClr val="E25462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highlight>
                        <a:srgbClr val="FF0000"/>
                      </a:highlight>
                    </a:endParaRPr>
                  </a:p>
                </p:txBody>
              </p:sp>
            </p:grpSp>
            <p:sp>
              <p:nvSpPr>
                <p:cNvPr id="68" name="Oval 40">
                  <a:extLst>
                    <a:ext uri="{FF2B5EF4-FFF2-40B4-BE49-F238E27FC236}">
                      <a16:creationId xmlns:a16="http://schemas.microsoft.com/office/drawing/2014/main" id="{50F2CCF2-5A8F-4A84-AF29-E7A93617D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8" y="2824163"/>
                  <a:ext cx="996950" cy="9985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highlight>
                      <a:srgbClr val="FF0000"/>
                    </a:highlight>
                  </a:endParaRPr>
                </a:p>
              </p:txBody>
            </p:sp>
          </p:grpSp>
          <p:grpSp>
            <p:nvGrpSpPr>
              <p:cNvPr id="60" name="Group 6">
                <a:extLst>
                  <a:ext uri="{FF2B5EF4-FFF2-40B4-BE49-F238E27FC236}">
                    <a16:creationId xmlns:a16="http://schemas.microsoft.com/office/drawing/2014/main" id="{F55C6D64-228B-4B11-A2C2-0CB340C843CA}"/>
                  </a:ext>
                </a:extLst>
              </p:cNvPr>
              <p:cNvGrpSpPr/>
              <p:nvPr/>
            </p:nvGrpSpPr>
            <p:grpSpPr>
              <a:xfrm>
                <a:off x="1486870" y="3076016"/>
                <a:ext cx="494852" cy="483605"/>
                <a:chOff x="4913313" y="1749426"/>
                <a:chExt cx="558800" cy="546100"/>
              </a:xfrm>
              <a:solidFill>
                <a:schemeClr val="accent1"/>
              </a:solidFill>
            </p:grpSpPr>
            <p:sp>
              <p:nvSpPr>
                <p:cNvPr id="64" name="Freeform: Shape 26">
                  <a:extLst>
                    <a:ext uri="{FF2B5EF4-FFF2-40B4-BE49-F238E27FC236}">
                      <a16:creationId xmlns:a16="http://schemas.microsoft.com/office/drawing/2014/main" id="{D3977123-D84E-4D41-81B6-555D649E86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313" y="1795463"/>
                  <a:ext cx="463550" cy="500063"/>
                </a:xfrm>
                <a:custGeom>
                  <a:avLst/>
                  <a:gdLst>
                    <a:gd name="T0" fmla="*/ 200 w 208"/>
                    <a:gd name="T1" fmla="*/ 224 h 224"/>
                    <a:gd name="T2" fmla="*/ 8 w 208"/>
                    <a:gd name="T3" fmla="*/ 224 h 224"/>
                    <a:gd name="T4" fmla="*/ 0 w 208"/>
                    <a:gd name="T5" fmla="*/ 216 h 224"/>
                    <a:gd name="T6" fmla="*/ 0 w 208"/>
                    <a:gd name="T7" fmla="*/ 8 h 224"/>
                    <a:gd name="T8" fmla="*/ 8 w 208"/>
                    <a:gd name="T9" fmla="*/ 0 h 224"/>
                    <a:gd name="T10" fmla="*/ 169 w 208"/>
                    <a:gd name="T11" fmla="*/ 0 h 224"/>
                    <a:gd name="T12" fmla="*/ 177 w 208"/>
                    <a:gd name="T13" fmla="*/ 8 h 224"/>
                    <a:gd name="T14" fmla="*/ 169 w 208"/>
                    <a:gd name="T15" fmla="*/ 16 h 224"/>
                    <a:gd name="T16" fmla="*/ 16 w 208"/>
                    <a:gd name="T17" fmla="*/ 16 h 224"/>
                    <a:gd name="T18" fmla="*/ 16 w 208"/>
                    <a:gd name="T19" fmla="*/ 208 h 224"/>
                    <a:gd name="T20" fmla="*/ 192 w 208"/>
                    <a:gd name="T21" fmla="*/ 208 h 224"/>
                    <a:gd name="T22" fmla="*/ 192 w 208"/>
                    <a:gd name="T23" fmla="*/ 90 h 224"/>
                    <a:gd name="T24" fmla="*/ 200 w 208"/>
                    <a:gd name="T25" fmla="*/ 82 h 224"/>
                    <a:gd name="T26" fmla="*/ 208 w 208"/>
                    <a:gd name="T27" fmla="*/ 90 h 224"/>
                    <a:gd name="T28" fmla="*/ 208 w 208"/>
                    <a:gd name="T29" fmla="*/ 216 h 224"/>
                    <a:gd name="T30" fmla="*/ 200 w 208"/>
                    <a:gd name="T3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" h="224">
                      <a:moveTo>
                        <a:pt x="200" y="224"/>
                      </a:moveTo>
                      <a:cubicBezTo>
                        <a:pt x="8" y="224"/>
                        <a:pt x="8" y="224"/>
                        <a:pt x="8" y="224"/>
                      </a:cubicBezTo>
                      <a:cubicBezTo>
                        <a:pt x="4" y="224"/>
                        <a:pt x="0" y="220"/>
                        <a:pt x="0" y="216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74" y="0"/>
                        <a:pt x="177" y="4"/>
                        <a:pt x="177" y="8"/>
                      </a:cubicBezTo>
                      <a:cubicBezTo>
                        <a:pt x="177" y="12"/>
                        <a:pt x="174" y="16"/>
                        <a:pt x="169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208"/>
                        <a:pt x="16" y="208"/>
                        <a:pt x="16" y="208"/>
                      </a:cubicBezTo>
                      <a:cubicBezTo>
                        <a:pt x="192" y="208"/>
                        <a:pt x="192" y="208"/>
                        <a:pt x="192" y="208"/>
                      </a:cubicBezTo>
                      <a:cubicBezTo>
                        <a:pt x="192" y="90"/>
                        <a:pt x="192" y="90"/>
                        <a:pt x="192" y="90"/>
                      </a:cubicBezTo>
                      <a:cubicBezTo>
                        <a:pt x="192" y="85"/>
                        <a:pt x="196" y="82"/>
                        <a:pt x="200" y="82"/>
                      </a:cubicBezTo>
                      <a:cubicBezTo>
                        <a:pt x="204" y="82"/>
                        <a:pt x="208" y="85"/>
                        <a:pt x="208" y="90"/>
                      </a:cubicBezTo>
                      <a:cubicBezTo>
                        <a:pt x="208" y="216"/>
                        <a:pt x="208" y="216"/>
                        <a:pt x="208" y="216"/>
                      </a:cubicBezTo>
                      <a:cubicBezTo>
                        <a:pt x="208" y="220"/>
                        <a:pt x="204" y="224"/>
                        <a:pt x="200" y="224"/>
                      </a:cubicBezTo>
                      <a:close/>
                    </a:path>
                  </a:pathLst>
                </a:custGeom>
                <a:solidFill>
                  <a:srgbClr val="E254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65" name="Freeform: Shape 27">
                  <a:extLst>
                    <a:ext uri="{FF2B5EF4-FFF2-40B4-BE49-F238E27FC236}">
                      <a16:creationId xmlns:a16="http://schemas.microsoft.com/office/drawing/2014/main" id="{A2A86A85-8419-4A31-9CF2-D0269E054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4925" y="1749426"/>
                  <a:ext cx="357188" cy="354013"/>
                </a:xfrm>
                <a:custGeom>
                  <a:avLst/>
                  <a:gdLst>
                    <a:gd name="T0" fmla="*/ 6 w 160"/>
                    <a:gd name="T1" fmla="*/ 159 h 159"/>
                    <a:gd name="T2" fmla="*/ 2 w 160"/>
                    <a:gd name="T3" fmla="*/ 157 h 159"/>
                    <a:gd name="T4" fmla="*/ 1 w 160"/>
                    <a:gd name="T5" fmla="*/ 151 h 159"/>
                    <a:gd name="T6" fmla="*/ 14 w 160"/>
                    <a:gd name="T7" fmla="*/ 118 h 159"/>
                    <a:gd name="T8" fmla="*/ 16 w 160"/>
                    <a:gd name="T9" fmla="*/ 116 h 159"/>
                    <a:gd name="T10" fmla="*/ 127 w 160"/>
                    <a:gd name="T11" fmla="*/ 5 h 159"/>
                    <a:gd name="T12" fmla="*/ 139 w 160"/>
                    <a:gd name="T13" fmla="*/ 0 h 159"/>
                    <a:gd name="T14" fmla="*/ 158 w 160"/>
                    <a:gd name="T15" fmla="*/ 13 h 159"/>
                    <a:gd name="T16" fmla="*/ 154 w 160"/>
                    <a:gd name="T17" fmla="*/ 32 h 159"/>
                    <a:gd name="T18" fmla="*/ 43 w 160"/>
                    <a:gd name="T19" fmla="*/ 143 h 159"/>
                    <a:gd name="T20" fmla="*/ 41 w 160"/>
                    <a:gd name="T21" fmla="*/ 145 h 159"/>
                    <a:gd name="T22" fmla="*/ 8 w 160"/>
                    <a:gd name="T23" fmla="*/ 159 h 159"/>
                    <a:gd name="T24" fmla="*/ 6 w 160"/>
                    <a:gd name="T25" fmla="*/ 159 h 159"/>
                    <a:gd name="T26" fmla="*/ 25 w 160"/>
                    <a:gd name="T27" fmla="*/ 124 h 159"/>
                    <a:gd name="T28" fmla="*/ 18 w 160"/>
                    <a:gd name="T29" fmla="*/ 142 h 159"/>
                    <a:gd name="T30" fmla="*/ 35 w 160"/>
                    <a:gd name="T31" fmla="*/ 134 h 159"/>
                    <a:gd name="T32" fmla="*/ 145 w 160"/>
                    <a:gd name="T33" fmla="*/ 24 h 159"/>
                    <a:gd name="T34" fmla="*/ 146 w 160"/>
                    <a:gd name="T35" fmla="*/ 18 h 159"/>
                    <a:gd name="T36" fmla="*/ 139 w 160"/>
                    <a:gd name="T37" fmla="*/ 12 h 159"/>
                    <a:gd name="T38" fmla="*/ 135 w 160"/>
                    <a:gd name="T39" fmla="*/ 14 h 159"/>
                    <a:gd name="T40" fmla="*/ 25 w 160"/>
                    <a:gd name="T41" fmla="*/ 124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0" h="159">
                      <a:moveTo>
                        <a:pt x="6" y="159"/>
                      </a:moveTo>
                      <a:cubicBezTo>
                        <a:pt x="5" y="159"/>
                        <a:pt x="3" y="158"/>
                        <a:pt x="2" y="157"/>
                      </a:cubicBezTo>
                      <a:cubicBezTo>
                        <a:pt x="0" y="156"/>
                        <a:pt x="0" y="153"/>
                        <a:pt x="1" y="151"/>
                      </a:cubicBezTo>
                      <a:cubicBezTo>
                        <a:pt x="14" y="118"/>
                        <a:pt x="14" y="118"/>
                        <a:pt x="14" y="118"/>
                      </a:cubicBezTo>
                      <a:cubicBezTo>
                        <a:pt x="15" y="118"/>
                        <a:pt x="15" y="117"/>
                        <a:pt x="16" y="116"/>
                      </a:cubicBezTo>
                      <a:cubicBezTo>
                        <a:pt x="127" y="5"/>
                        <a:pt x="127" y="5"/>
                        <a:pt x="127" y="5"/>
                      </a:cubicBezTo>
                      <a:cubicBezTo>
                        <a:pt x="130" y="2"/>
                        <a:pt x="134" y="0"/>
                        <a:pt x="139" y="0"/>
                      </a:cubicBezTo>
                      <a:cubicBezTo>
                        <a:pt x="147" y="0"/>
                        <a:pt x="154" y="6"/>
                        <a:pt x="158" y="13"/>
                      </a:cubicBezTo>
                      <a:cubicBezTo>
                        <a:pt x="160" y="20"/>
                        <a:pt x="159" y="27"/>
                        <a:pt x="154" y="32"/>
                      </a:cubicBezTo>
                      <a:cubicBezTo>
                        <a:pt x="43" y="143"/>
                        <a:pt x="43" y="143"/>
                        <a:pt x="43" y="143"/>
                      </a:cubicBezTo>
                      <a:cubicBezTo>
                        <a:pt x="42" y="144"/>
                        <a:pt x="42" y="144"/>
                        <a:pt x="41" y="145"/>
                      </a:cubicBezTo>
                      <a:cubicBezTo>
                        <a:pt x="8" y="159"/>
                        <a:pt x="8" y="159"/>
                        <a:pt x="8" y="159"/>
                      </a:cubicBezTo>
                      <a:cubicBezTo>
                        <a:pt x="8" y="159"/>
                        <a:pt x="7" y="159"/>
                        <a:pt x="6" y="159"/>
                      </a:cubicBezTo>
                      <a:close/>
                      <a:moveTo>
                        <a:pt x="25" y="124"/>
                      </a:moveTo>
                      <a:cubicBezTo>
                        <a:pt x="18" y="142"/>
                        <a:pt x="18" y="142"/>
                        <a:pt x="18" y="142"/>
                      </a:cubicBezTo>
                      <a:cubicBezTo>
                        <a:pt x="35" y="134"/>
                        <a:pt x="35" y="134"/>
                        <a:pt x="35" y="134"/>
                      </a:cubicBezTo>
                      <a:cubicBezTo>
                        <a:pt x="145" y="24"/>
                        <a:pt x="145" y="24"/>
                        <a:pt x="145" y="24"/>
                      </a:cubicBezTo>
                      <a:cubicBezTo>
                        <a:pt x="146" y="23"/>
                        <a:pt x="148" y="21"/>
                        <a:pt x="146" y="18"/>
                      </a:cubicBezTo>
                      <a:cubicBezTo>
                        <a:pt x="145" y="15"/>
                        <a:pt x="142" y="12"/>
                        <a:pt x="139" y="12"/>
                      </a:cubicBezTo>
                      <a:cubicBezTo>
                        <a:pt x="138" y="12"/>
                        <a:pt x="136" y="13"/>
                        <a:pt x="135" y="14"/>
                      </a:cubicBezTo>
                      <a:lnTo>
                        <a:pt x="25" y="124"/>
                      </a:lnTo>
                      <a:close/>
                    </a:path>
                  </a:pathLst>
                </a:custGeom>
                <a:solidFill>
                  <a:srgbClr val="E254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66" name="Freeform: Shape 28">
                  <a:extLst>
                    <a:ext uri="{FF2B5EF4-FFF2-40B4-BE49-F238E27FC236}">
                      <a16:creationId xmlns:a16="http://schemas.microsoft.com/office/drawing/2014/main" id="{8141843E-21E1-4E60-9995-1437E21E6E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7338" y="1790701"/>
                  <a:ext cx="60325" cy="60325"/>
                </a:xfrm>
                <a:custGeom>
                  <a:avLst/>
                  <a:gdLst>
                    <a:gd name="T0" fmla="*/ 27 w 38"/>
                    <a:gd name="T1" fmla="*/ 38 h 38"/>
                    <a:gd name="T2" fmla="*/ 0 w 38"/>
                    <a:gd name="T3" fmla="*/ 13 h 38"/>
                    <a:gd name="T4" fmla="*/ 12 w 38"/>
                    <a:gd name="T5" fmla="*/ 0 h 38"/>
                    <a:gd name="T6" fmla="*/ 38 w 38"/>
                    <a:gd name="T7" fmla="*/ 27 h 38"/>
                    <a:gd name="T8" fmla="*/ 27 w 38"/>
                    <a:gd name="T9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7" y="38"/>
                      </a:moveTo>
                      <a:lnTo>
                        <a:pt x="0" y="13"/>
                      </a:lnTo>
                      <a:lnTo>
                        <a:pt x="12" y="0"/>
                      </a:lnTo>
                      <a:lnTo>
                        <a:pt x="38" y="27"/>
                      </a:lnTo>
                      <a:lnTo>
                        <a:pt x="2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highlight>
                      <a:srgbClr val="FF0000"/>
                    </a:highlight>
                  </a:endParaRPr>
                </a:p>
              </p:txBody>
            </p:sp>
          </p:grpSp>
        </p:grp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7132719B-06B1-4704-8D18-B55BEEC742EE}"/>
                </a:ext>
              </a:extLst>
            </p:cNvPr>
            <p:cNvSpPr txBox="1"/>
            <p:nvPr/>
          </p:nvSpPr>
          <p:spPr>
            <a:xfrm>
              <a:off x="2548531" y="3275854"/>
              <a:ext cx="1724649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bg1"/>
                  </a:solidFill>
                </a:rPr>
                <a:t>产品价格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C849316-EEEB-4FF5-B24D-DF6EFB082BC1}"/>
              </a:ext>
            </a:extLst>
          </p:cNvPr>
          <p:cNvGrpSpPr/>
          <p:nvPr/>
        </p:nvGrpSpPr>
        <p:grpSpPr>
          <a:xfrm>
            <a:off x="1656231" y="4168757"/>
            <a:ext cx="2624494" cy="1080000"/>
            <a:chOff x="1656231" y="4168757"/>
            <a:chExt cx="2624494" cy="1080000"/>
          </a:xfrm>
        </p:grpSpPr>
        <p:grpSp>
          <p:nvGrpSpPr>
            <p:cNvPr id="29" name="PA_库_组合 59">
              <a:extLst>
                <a:ext uri="{FF2B5EF4-FFF2-40B4-BE49-F238E27FC236}">
                  <a16:creationId xmlns:a16="http://schemas.microsoft.com/office/drawing/2014/main" id="{E2C86E6A-A054-4E36-983C-2420A09601CB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1656231" y="4168757"/>
              <a:ext cx="2111362" cy="1080000"/>
              <a:chOff x="6179900" y="2739358"/>
              <a:chExt cx="2380068" cy="1217448"/>
            </a:xfrm>
          </p:grpSpPr>
          <p:grpSp>
            <p:nvGrpSpPr>
              <p:cNvPr id="30" name="Group 4">
                <a:extLst>
                  <a:ext uri="{FF2B5EF4-FFF2-40B4-BE49-F238E27FC236}">
                    <a16:creationId xmlns:a16="http://schemas.microsoft.com/office/drawing/2014/main" id="{BFC6D3A8-AB1F-4895-82B8-90242CB952EC}"/>
                  </a:ext>
                </a:extLst>
              </p:cNvPr>
              <p:cNvGrpSpPr/>
              <p:nvPr/>
            </p:nvGrpSpPr>
            <p:grpSpPr>
              <a:xfrm>
                <a:off x="6179900" y="2739358"/>
                <a:ext cx="2380068" cy="1217448"/>
                <a:chOff x="6188075" y="2662238"/>
                <a:chExt cx="2687638" cy="1374775"/>
              </a:xfrm>
            </p:grpSpPr>
            <p:sp>
              <p:nvSpPr>
                <p:cNvPr id="48" name="Freeform: Shape 32">
                  <a:extLst>
                    <a:ext uri="{FF2B5EF4-FFF2-40B4-BE49-F238E27FC236}">
                      <a16:creationId xmlns:a16="http://schemas.microsoft.com/office/drawing/2014/main" id="{06AFA681-8B11-4091-8AD9-35DC8D661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6125" y="2662238"/>
                  <a:ext cx="1779588" cy="1374775"/>
                </a:xfrm>
                <a:custGeom>
                  <a:avLst/>
                  <a:gdLst>
                    <a:gd name="T0" fmla="*/ 707 w 1121"/>
                    <a:gd name="T1" fmla="*/ 866 h 866"/>
                    <a:gd name="T2" fmla="*/ 707 w 1121"/>
                    <a:gd name="T3" fmla="*/ 672 h 866"/>
                    <a:gd name="T4" fmla="*/ 0 w 1121"/>
                    <a:gd name="T5" fmla="*/ 672 h 866"/>
                    <a:gd name="T6" fmla="*/ 0 w 1121"/>
                    <a:gd name="T7" fmla="*/ 194 h 866"/>
                    <a:gd name="T8" fmla="*/ 707 w 1121"/>
                    <a:gd name="T9" fmla="*/ 194 h 866"/>
                    <a:gd name="T10" fmla="*/ 707 w 1121"/>
                    <a:gd name="T11" fmla="*/ 0 h 866"/>
                    <a:gd name="T12" fmla="*/ 1121 w 1121"/>
                    <a:gd name="T13" fmla="*/ 432 h 866"/>
                    <a:gd name="T14" fmla="*/ 707 w 1121"/>
                    <a:gd name="T15" fmla="*/ 866 h 866"/>
                    <a:gd name="T16" fmla="*/ 707 w 1121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866">
                      <a:moveTo>
                        <a:pt x="707" y="866"/>
                      </a:moveTo>
                      <a:lnTo>
                        <a:pt x="707" y="672"/>
                      </a:lnTo>
                      <a:lnTo>
                        <a:pt x="0" y="672"/>
                      </a:lnTo>
                      <a:lnTo>
                        <a:pt x="0" y="194"/>
                      </a:lnTo>
                      <a:lnTo>
                        <a:pt x="707" y="194"/>
                      </a:lnTo>
                      <a:lnTo>
                        <a:pt x="707" y="0"/>
                      </a:lnTo>
                      <a:lnTo>
                        <a:pt x="1121" y="432"/>
                      </a:lnTo>
                      <a:lnTo>
                        <a:pt x="707" y="866"/>
                      </a:lnTo>
                      <a:lnTo>
                        <a:pt x="707" y="86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Oval 33">
                  <a:extLst>
                    <a:ext uri="{FF2B5EF4-FFF2-40B4-BE49-F238E27FC236}">
                      <a16:creationId xmlns:a16="http://schemas.microsoft.com/office/drawing/2014/main" id="{217A0CA4-5DF5-4977-B1C0-F0C4D0996B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8075" y="2681288"/>
                  <a:ext cx="1335088" cy="133667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Oval 34">
                  <a:extLst>
                    <a:ext uri="{FF2B5EF4-FFF2-40B4-BE49-F238E27FC236}">
                      <a16:creationId xmlns:a16="http://schemas.microsoft.com/office/drawing/2014/main" id="{A36FDEB4-A4B1-4A68-BEC0-324BADCC24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6350" y="2849563"/>
                  <a:ext cx="996950" cy="9985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1" name="Group 8">
                <a:extLst>
                  <a:ext uri="{FF2B5EF4-FFF2-40B4-BE49-F238E27FC236}">
                    <a16:creationId xmlns:a16="http://schemas.microsoft.com/office/drawing/2014/main" id="{F4B7CF81-7FA3-462C-99DB-CF24CAE4108B}"/>
                  </a:ext>
                </a:extLst>
              </p:cNvPr>
              <p:cNvGrpSpPr/>
              <p:nvPr/>
            </p:nvGrpSpPr>
            <p:grpSpPr>
              <a:xfrm rot="21036247">
                <a:off x="6433884" y="3111550"/>
                <a:ext cx="684451" cy="433935"/>
                <a:chOff x="7726363" y="1603045"/>
                <a:chExt cx="876914" cy="555955"/>
              </a:xfrm>
              <a:solidFill>
                <a:schemeClr val="accent3"/>
              </a:solidFill>
            </p:grpSpPr>
            <p:grpSp>
              <p:nvGrpSpPr>
                <p:cNvPr id="35" name="Group 12">
                  <a:extLst>
                    <a:ext uri="{FF2B5EF4-FFF2-40B4-BE49-F238E27FC236}">
                      <a16:creationId xmlns:a16="http://schemas.microsoft.com/office/drawing/2014/main" id="{B8CBC996-661D-4839-B0B2-D61886DA4F0B}"/>
                    </a:ext>
                  </a:extLst>
                </p:cNvPr>
                <p:cNvGrpSpPr/>
                <p:nvPr/>
              </p:nvGrpSpPr>
              <p:grpSpPr>
                <a:xfrm>
                  <a:off x="7726363" y="1666875"/>
                  <a:ext cx="492125" cy="492125"/>
                  <a:chOff x="7726363" y="1666875"/>
                  <a:chExt cx="492125" cy="492125"/>
                </a:xfrm>
                <a:grpFill/>
              </p:grpSpPr>
              <p:sp>
                <p:nvSpPr>
                  <p:cNvPr id="45" name="Freeform: Shape 17">
                    <a:extLst>
                      <a:ext uri="{FF2B5EF4-FFF2-40B4-BE49-F238E27FC236}">
                        <a16:creationId xmlns:a16="http://schemas.microsoft.com/office/drawing/2014/main" id="{DD05AB61-F75E-459D-9073-D00E6C92EF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26363" y="1666875"/>
                    <a:ext cx="492125" cy="492125"/>
                  </a:xfrm>
                  <a:custGeom>
                    <a:avLst/>
                    <a:gdLst>
                      <a:gd name="T0" fmla="*/ 109 w 128"/>
                      <a:gd name="T1" fmla="*/ 48 h 128"/>
                      <a:gd name="T2" fmla="*/ 114 w 128"/>
                      <a:gd name="T3" fmla="*/ 33 h 128"/>
                      <a:gd name="T4" fmla="*/ 105 w 128"/>
                      <a:gd name="T5" fmla="*/ 15 h 128"/>
                      <a:gd name="T6" fmla="*/ 95 w 128"/>
                      <a:gd name="T7" fmla="*/ 14 h 128"/>
                      <a:gd name="T8" fmla="*/ 80 w 128"/>
                      <a:gd name="T9" fmla="*/ 19 h 128"/>
                      <a:gd name="T10" fmla="*/ 69 w 128"/>
                      <a:gd name="T11" fmla="*/ 0 h 128"/>
                      <a:gd name="T12" fmla="*/ 51 w 128"/>
                      <a:gd name="T13" fmla="*/ 6 h 128"/>
                      <a:gd name="T14" fmla="*/ 43 w 128"/>
                      <a:gd name="T15" fmla="*/ 21 h 128"/>
                      <a:gd name="T16" fmla="*/ 28 w 128"/>
                      <a:gd name="T17" fmla="*/ 13 h 128"/>
                      <a:gd name="T18" fmla="*/ 15 w 128"/>
                      <a:gd name="T19" fmla="*/ 23 h 128"/>
                      <a:gd name="T20" fmla="*/ 21 w 128"/>
                      <a:gd name="T21" fmla="*/ 43 h 128"/>
                      <a:gd name="T22" fmla="*/ 6 w 128"/>
                      <a:gd name="T23" fmla="*/ 51 h 128"/>
                      <a:gd name="T24" fmla="*/ 0 w 128"/>
                      <a:gd name="T25" fmla="*/ 69 h 128"/>
                      <a:gd name="T26" fmla="*/ 19 w 128"/>
                      <a:gd name="T27" fmla="*/ 80 h 128"/>
                      <a:gd name="T28" fmla="*/ 14 w 128"/>
                      <a:gd name="T29" fmla="*/ 95 h 128"/>
                      <a:gd name="T30" fmla="*/ 23 w 128"/>
                      <a:gd name="T31" fmla="*/ 113 h 128"/>
                      <a:gd name="T32" fmla="*/ 33 w 128"/>
                      <a:gd name="T33" fmla="*/ 114 h 128"/>
                      <a:gd name="T34" fmla="*/ 48 w 128"/>
                      <a:gd name="T35" fmla="*/ 109 h 128"/>
                      <a:gd name="T36" fmla="*/ 59 w 128"/>
                      <a:gd name="T37" fmla="*/ 128 h 128"/>
                      <a:gd name="T38" fmla="*/ 77 w 128"/>
                      <a:gd name="T39" fmla="*/ 122 h 128"/>
                      <a:gd name="T40" fmla="*/ 85 w 128"/>
                      <a:gd name="T41" fmla="*/ 107 h 128"/>
                      <a:gd name="T42" fmla="*/ 100 w 128"/>
                      <a:gd name="T43" fmla="*/ 115 h 128"/>
                      <a:gd name="T44" fmla="*/ 113 w 128"/>
                      <a:gd name="T45" fmla="*/ 105 h 128"/>
                      <a:gd name="T46" fmla="*/ 107 w 128"/>
                      <a:gd name="T47" fmla="*/ 85 h 128"/>
                      <a:gd name="T48" fmla="*/ 122 w 128"/>
                      <a:gd name="T49" fmla="*/ 77 h 128"/>
                      <a:gd name="T50" fmla="*/ 128 w 128"/>
                      <a:gd name="T51" fmla="*/ 59 h 128"/>
                      <a:gd name="T52" fmla="*/ 108 w 128"/>
                      <a:gd name="T53" fmla="*/ 72 h 128"/>
                      <a:gd name="T54" fmla="*/ 100 w 128"/>
                      <a:gd name="T55" fmla="*/ 81 h 128"/>
                      <a:gd name="T56" fmla="*/ 107 w 128"/>
                      <a:gd name="T57" fmla="*/ 100 h 128"/>
                      <a:gd name="T58" fmla="*/ 89 w 128"/>
                      <a:gd name="T59" fmla="*/ 101 h 128"/>
                      <a:gd name="T60" fmla="*/ 81 w 128"/>
                      <a:gd name="T61" fmla="*/ 100 h 128"/>
                      <a:gd name="T62" fmla="*/ 72 w 128"/>
                      <a:gd name="T63" fmla="*/ 108 h 128"/>
                      <a:gd name="T64" fmla="*/ 59 w 128"/>
                      <a:gd name="T65" fmla="*/ 120 h 128"/>
                      <a:gd name="T66" fmla="*/ 51 w 128"/>
                      <a:gd name="T67" fmla="*/ 102 h 128"/>
                      <a:gd name="T68" fmla="*/ 43 w 128"/>
                      <a:gd name="T69" fmla="*/ 99 h 128"/>
                      <a:gd name="T70" fmla="*/ 28 w 128"/>
                      <a:gd name="T71" fmla="*/ 107 h 128"/>
                      <a:gd name="T72" fmla="*/ 27 w 128"/>
                      <a:gd name="T73" fmla="*/ 89 h 128"/>
                      <a:gd name="T74" fmla="*/ 26 w 128"/>
                      <a:gd name="T75" fmla="*/ 77 h 128"/>
                      <a:gd name="T76" fmla="*/ 8 w 128"/>
                      <a:gd name="T77" fmla="*/ 69 h 128"/>
                      <a:gd name="T78" fmla="*/ 20 w 128"/>
                      <a:gd name="T79" fmla="*/ 56 h 128"/>
                      <a:gd name="T80" fmla="*/ 28 w 128"/>
                      <a:gd name="T81" fmla="*/ 47 h 128"/>
                      <a:gd name="T82" fmla="*/ 21 w 128"/>
                      <a:gd name="T83" fmla="*/ 28 h 128"/>
                      <a:gd name="T84" fmla="*/ 39 w 128"/>
                      <a:gd name="T85" fmla="*/ 27 h 128"/>
                      <a:gd name="T86" fmla="*/ 47 w 128"/>
                      <a:gd name="T87" fmla="*/ 28 h 128"/>
                      <a:gd name="T88" fmla="*/ 56 w 128"/>
                      <a:gd name="T89" fmla="*/ 20 h 128"/>
                      <a:gd name="T90" fmla="*/ 69 w 128"/>
                      <a:gd name="T91" fmla="*/ 8 h 128"/>
                      <a:gd name="T92" fmla="*/ 77 w 128"/>
                      <a:gd name="T93" fmla="*/ 26 h 128"/>
                      <a:gd name="T94" fmla="*/ 85 w 128"/>
                      <a:gd name="T95" fmla="*/ 29 h 128"/>
                      <a:gd name="T96" fmla="*/ 100 w 128"/>
                      <a:gd name="T97" fmla="*/ 21 h 128"/>
                      <a:gd name="T98" fmla="*/ 101 w 128"/>
                      <a:gd name="T99" fmla="*/ 39 h 128"/>
                      <a:gd name="T100" fmla="*/ 102 w 128"/>
                      <a:gd name="T101" fmla="*/ 51 h 128"/>
                      <a:gd name="T102" fmla="*/ 120 w 128"/>
                      <a:gd name="T103" fmla="*/ 59 h 128"/>
                      <a:gd name="T104" fmla="*/ 108 w 128"/>
                      <a:gd name="T105" fmla="*/ 72 h 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28" h="128">
                        <a:moveTo>
                          <a:pt x="122" y="51"/>
                        </a:moveTo>
                        <a:cubicBezTo>
                          <a:pt x="109" y="48"/>
                          <a:pt x="109" y="48"/>
                          <a:pt x="109" y="48"/>
                        </a:cubicBezTo>
                        <a:cubicBezTo>
                          <a:pt x="109" y="46"/>
                          <a:pt x="108" y="45"/>
                          <a:pt x="107" y="43"/>
                        </a:cubicBezTo>
                        <a:cubicBezTo>
                          <a:pt x="114" y="33"/>
                          <a:pt x="114" y="33"/>
                          <a:pt x="114" y="33"/>
                        </a:cubicBezTo>
                        <a:cubicBezTo>
                          <a:pt x="116" y="30"/>
                          <a:pt x="116" y="25"/>
                          <a:pt x="113" y="23"/>
                        </a:cubicBezTo>
                        <a:cubicBezTo>
                          <a:pt x="105" y="15"/>
                          <a:pt x="105" y="15"/>
                          <a:pt x="105" y="15"/>
                        </a:cubicBezTo>
                        <a:cubicBezTo>
                          <a:pt x="104" y="13"/>
                          <a:pt x="102" y="13"/>
                          <a:pt x="100" y="13"/>
                        </a:cubicBezTo>
                        <a:cubicBezTo>
                          <a:pt x="98" y="13"/>
                          <a:pt x="97" y="13"/>
                          <a:pt x="95" y="14"/>
                        </a:cubicBezTo>
                        <a:cubicBezTo>
                          <a:pt x="85" y="21"/>
                          <a:pt x="85" y="21"/>
                          <a:pt x="85" y="21"/>
                        </a:cubicBezTo>
                        <a:cubicBezTo>
                          <a:pt x="83" y="20"/>
                          <a:pt x="82" y="19"/>
                          <a:pt x="80" y="19"/>
                        </a:cubicBezTo>
                        <a:cubicBezTo>
                          <a:pt x="77" y="6"/>
                          <a:pt x="77" y="6"/>
                          <a:pt x="77" y="6"/>
                        </a:cubicBezTo>
                        <a:cubicBezTo>
                          <a:pt x="77" y="3"/>
                          <a:pt x="73" y="0"/>
                          <a:pt x="69" y="0"/>
                        </a:cubicBezTo>
                        <a:cubicBezTo>
                          <a:pt x="59" y="0"/>
                          <a:pt x="59" y="0"/>
                          <a:pt x="59" y="0"/>
                        </a:cubicBezTo>
                        <a:cubicBezTo>
                          <a:pt x="55" y="0"/>
                          <a:pt x="51" y="3"/>
                          <a:pt x="51" y="6"/>
                        </a:cubicBezTo>
                        <a:cubicBezTo>
                          <a:pt x="48" y="19"/>
                          <a:pt x="48" y="19"/>
                          <a:pt x="48" y="19"/>
                        </a:cubicBezTo>
                        <a:cubicBezTo>
                          <a:pt x="46" y="19"/>
                          <a:pt x="45" y="20"/>
                          <a:pt x="43" y="21"/>
                        </a:cubicBezTo>
                        <a:cubicBezTo>
                          <a:pt x="33" y="14"/>
                          <a:pt x="33" y="14"/>
                          <a:pt x="33" y="14"/>
                        </a:cubicBezTo>
                        <a:cubicBezTo>
                          <a:pt x="31" y="13"/>
                          <a:pt x="30" y="13"/>
                          <a:pt x="28" y="13"/>
                        </a:cubicBezTo>
                        <a:cubicBezTo>
                          <a:pt x="26" y="13"/>
                          <a:pt x="24" y="13"/>
                          <a:pt x="23" y="15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2" y="25"/>
                          <a:pt x="12" y="30"/>
                          <a:pt x="14" y="33"/>
                        </a:cubicBezTo>
                        <a:cubicBezTo>
                          <a:pt x="21" y="43"/>
                          <a:pt x="21" y="43"/>
                          <a:pt x="21" y="43"/>
                        </a:cubicBezTo>
                        <a:cubicBezTo>
                          <a:pt x="20" y="45"/>
                          <a:pt x="19" y="46"/>
                          <a:pt x="19" y="48"/>
                        </a:cubicBezTo>
                        <a:cubicBezTo>
                          <a:pt x="6" y="51"/>
                          <a:pt x="6" y="51"/>
                          <a:pt x="6" y="51"/>
                        </a:cubicBezTo>
                        <a:cubicBezTo>
                          <a:pt x="3" y="51"/>
                          <a:pt x="0" y="55"/>
                          <a:pt x="0" y="59"/>
                        </a:cubicBezTo>
                        <a:cubicBezTo>
                          <a:pt x="0" y="69"/>
                          <a:pt x="0" y="69"/>
                          <a:pt x="0" y="69"/>
                        </a:cubicBezTo>
                        <a:cubicBezTo>
                          <a:pt x="0" y="73"/>
                          <a:pt x="3" y="77"/>
                          <a:pt x="6" y="77"/>
                        </a:cubicBezTo>
                        <a:cubicBezTo>
                          <a:pt x="19" y="80"/>
                          <a:pt x="19" y="80"/>
                          <a:pt x="19" y="80"/>
                        </a:cubicBezTo>
                        <a:cubicBezTo>
                          <a:pt x="19" y="82"/>
                          <a:pt x="20" y="83"/>
                          <a:pt x="21" y="85"/>
                        </a:cubicBezTo>
                        <a:cubicBezTo>
                          <a:pt x="14" y="95"/>
                          <a:pt x="14" y="95"/>
                          <a:pt x="14" y="95"/>
                        </a:cubicBezTo>
                        <a:cubicBezTo>
                          <a:pt x="12" y="98"/>
                          <a:pt x="12" y="103"/>
                          <a:pt x="15" y="105"/>
                        </a:cubicBezTo>
                        <a:cubicBezTo>
                          <a:pt x="23" y="113"/>
                          <a:pt x="23" y="113"/>
                          <a:pt x="23" y="113"/>
                        </a:cubicBezTo>
                        <a:cubicBezTo>
                          <a:pt x="24" y="115"/>
                          <a:pt x="26" y="115"/>
                          <a:pt x="28" y="115"/>
                        </a:cubicBezTo>
                        <a:cubicBezTo>
                          <a:pt x="30" y="115"/>
                          <a:pt x="31" y="115"/>
                          <a:pt x="33" y="114"/>
                        </a:cubicBezTo>
                        <a:cubicBezTo>
                          <a:pt x="43" y="107"/>
                          <a:pt x="43" y="107"/>
                          <a:pt x="43" y="107"/>
                        </a:cubicBezTo>
                        <a:cubicBezTo>
                          <a:pt x="45" y="108"/>
                          <a:pt x="46" y="109"/>
                          <a:pt x="48" y="109"/>
                        </a:cubicBezTo>
                        <a:cubicBezTo>
                          <a:pt x="51" y="122"/>
                          <a:pt x="51" y="122"/>
                          <a:pt x="51" y="122"/>
                        </a:cubicBezTo>
                        <a:cubicBezTo>
                          <a:pt x="51" y="125"/>
                          <a:pt x="55" y="128"/>
                          <a:pt x="59" y="128"/>
                        </a:cubicBezTo>
                        <a:cubicBezTo>
                          <a:pt x="69" y="128"/>
                          <a:pt x="69" y="128"/>
                          <a:pt x="69" y="128"/>
                        </a:cubicBezTo>
                        <a:cubicBezTo>
                          <a:pt x="73" y="128"/>
                          <a:pt x="77" y="125"/>
                          <a:pt x="77" y="122"/>
                        </a:cubicBezTo>
                        <a:cubicBezTo>
                          <a:pt x="80" y="109"/>
                          <a:pt x="80" y="109"/>
                          <a:pt x="80" y="109"/>
                        </a:cubicBezTo>
                        <a:cubicBezTo>
                          <a:pt x="82" y="109"/>
                          <a:pt x="83" y="108"/>
                          <a:pt x="85" y="107"/>
                        </a:cubicBezTo>
                        <a:cubicBezTo>
                          <a:pt x="95" y="114"/>
                          <a:pt x="95" y="114"/>
                          <a:pt x="95" y="114"/>
                        </a:cubicBezTo>
                        <a:cubicBezTo>
                          <a:pt x="97" y="115"/>
                          <a:pt x="98" y="115"/>
                          <a:pt x="100" y="115"/>
                        </a:cubicBezTo>
                        <a:cubicBezTo>
                          <a:pt x="102" y="115"/>
                          <a:pt x="104" y="115"/>
                          <a:pt x="105" y="113"/>
                        </a:cubicBezTo>
                        <a:cubicBezTo>
                          <a:pt x="113" y="105"/>
                          <a:pt x="113" y="105"/>
                          <a:pt x="113" y="105"/>
                        </a:cubicBezTo>
                        <a:cubicBezTo>
                          <a:pt x="116" y="103"/>
                          <a:pt x="116" y="98"/>
                          <a:pt x="114" y="95"/>
                        </a:cubicBezTo>
                        <a:cubicBezTo>
                          <a:pt x="107" y="85"/>
                          <a:pt x="107" y="85"/>
                          <a:pt x="107" y="85"/>
                        </a:cubicBezTo>
                        <a:cubicBezTo>
                          <a:pt x="108" y="83"/>
                          <a:pt x="109" y="82"/>
                          <a:pt x="109" y="80"/>
                        </a:cubicBezTo>
                        <a:cubicBezTo>
                          <a:pt x="122" y="77"/>
                          <a:pt x="122" y="77"/>
                          <a:pt x="122" y="77"/>
                        </a:cubicBezTo>
                        <a:cubicBezTo>
                          <a:pt x="125" y="77"/>
                          <a:pt x="128" y="73"/>
                          <a:pt x="128" y="69"/>
                        </a:cubicBezTo>
                        <a:cubicBezTo>
                          <a:pt x="128" y="59"/>
                          <a:pt x="128" y="59"/>
                          <a:pt x="128" y="59"/>
                        </a:cubicBezTo>
                        <a:cubicBezTo>
                          <a:pt x="128" y="55"/>
                          <a:pt x="125" y="51"/>
                          <a:pt x="122" y="51"/>
                        </a:cubicBezTo>
                        <a:close/>
                        <a:moveTo>
                          <a:pt x="108" y="72"/>
                        </a:moveTo>
                        <a:cubicBezTo>
                          <a:pt x="105" y="72"/>
                          <a:pt x="103" y="74"/>
                          <a:pt x="102" y="77"/>
                        </a:cubicBezTo>
                        <a:cubicBezTo>
                          <a:pt x="101" y="79"/>
                          <a:pt x="101" y="80"/>
                          <a:pt x="100" y="81"/>
                        </a:cubicBezTo>
                        <a:cubicBezTo>
                          <a:pt x="99" y="84"/>
                          <a:pt x="99" y="87"/>
                          <a:pt x="101" y="89"/>
                        </a:cubicBezTo>
                        <a:cubicBezTo>
                          <a:pt x="107" y="100"/>
                          <a:pt x="107" y="100"/>
                          <a:pt x="107" y="100"/>
                        </a:cubicBezTo>
                        <a:cubicBezTo>
                          <a:pt x="100" y="107"/>
                          <a:pt x="100" y="107"/>
                          <a:pt x="100" y="107"/>
                        </a:cubicBezTo>
                        <a:cubicBezTo>
                          <a:pt x="89" y="101"/>
                          <a:pt x="89" y="101"/>
                          <a:pt x="89" y="101"/>
                        </a:cubicBezTo>
                        <a:cubicBezTo>
                          <a:pt x="88" y="100"/>
                          <a:pt x="86" y="99"/>
                          <a:pt x="85" y="99"/>
                        </a:cubicBezTo>
                        <a:cubicBezTo>
                          <a:pt x="84" y="99"/>
                          <a:pt x="83" y="99"/>
                          <a:pt x="81" y="100"/>
                        </a:cubicBezTo>
                        <a:cubicBezTo>
                          <a:pt x="80" y="101"/>
                          <a:pt x="79" y="101"/>
                          <a:pt x="77" y="102"/>
                        </a:cubicBezTo>
                        <a:cubicBezTo>
                          <a:pt x="74" y="103"/>
                          <a:pt x="72" y="105"/>
                          <a:pt x="72" y="108"/>
                        </a:cubicBezTo>
                        <a:cubicBezTo>
                          <a:pt x="69" y="120"/>
                          <a:pt x="69" y="120"/>
                          <a:pt x="69" y="120"/>
                        </a:cubicBezTo>
                        <a:cubicBezTo>
                          <a:pt x="59" y="120"/>
                          <a:pt x="59" y="120"/>
                          <a:pt x="59" y="120"/>
                        </a:cubicBezTo>
                        <a:cubicBezTo>
                          <a:pt x="56" y="108"/>
                          <a:pt x="56" y="108"/>
                          <a:pt x="56" y="108"/>
                        </a:cubicBezTo>
                        <a:cubicBezTo>
                          <a:pt x="56" y="105"/>
                          <a:pt x="54" y="103"/>
                          <a:pt x="51" y="102"/>
                        </a:cubicBezTo>
                        <a:cubicBezTo>
                          <a:pt x="49" y="101"/>
                          <a:pt x="48" y="101"/>
                          <a:pt x="47" y="100"/>
                        </a:cubicBezTo>
                        <a:cubicBezTo>
                          <a:pt x="45" y="99"/>
                          <a:pt x="44" y="99"/>
                          <a:pt x="43" y="99"/>
                        </a:cubicBezTo>
                        <a:cubicBezTo>
                          <a:pt x="42" y="99"/>
                          <a:pt x="40" y="100"/>
                          <a:pt x="39" y="101"/>
                        </a:cubicBezTo>
                        <a:cubicBezTo>
                          <a:pt x="28" y="107"/>
                          <a:pt x="28" y="107"/>
                          <a:pt x="28" y="107"/>
                        </a:cubicBezTo>
                        <a:cubicBezTo>
                          <a:pt x="21" y="100"/>
                          <a:pt x="21" y="100"/>
                          <a:pt x="21" y="100"/>
                        </a:cubicBezTo>
                        <a:cubicBezTo>
                          <a:pt x="27" y="89"/>
                          <a:pt x="27" y="89"/>
                          <a:pt x="27" y="89"/>
                        </a:cubicBezTo>
                        <a:cubicBezTo>
                          <a:pt x="29" y="87"/>
                          <a:pt x="29" y="84"/>
                          <a:pt x="28" y="81"/>
                        </a:cubicBezTo>
                        <a:cubicBezTo>
                          <a:pt x="27" y="80"/>
                          <a:pt x="27" y="79"/>
                          <a:pt x="26" y="77"/>
                        </a:cubicBezTo>
                        <a:cubicBezTo>
                          <a:pt x="25" y="74"/>
                          <a:pt x="23" y="72"/>
                          <a:pt x="20" y="72"/>
                        </a:cubicBezTo>
                        <a:cubicBezTo>
                          <a:pt x="8" y="69"/>
                          <a:pt x="8" y="69"/>
                          <a:pt x="8" y="69"/>
                        </a:cubicBezTo>
                        <a:cubicBezTo>
                          <a:pt x="8" y="59"/>
                          <a:pt x="8" y="59"/>
                          <a:pt x="8" y="59"/>
                        </a:cubicBezTo>
                        <a:cubicBezTo>
                          <a:pt x="20" y="56"/>
                          <a:pt x="20" y="56"/>
                          <a:pt x="20" y="56"/>
                        </a:cubicBezTo>
                        <a:cubicBezTo>
                          <a:pt x="23" y="56"/>
                          <a:pt x="25" y="54"/>
                          <a:pt x="26" y="51"/>
                        </a:cubicBezTo>
                        <a:cubicBezTo>
                          <a:pt x="27" y="49"/>
                          <a:pt x="27" y="48"/>
                          <a:pt x="28" y="47"/>
                        </a:cubicBezTo>
                        <a:cubicBezTo>
                          <a:pt x="29" y="44"/>
                          <a:pt x="29" y="41"/>
                          <a:pt x="27" y="39"/>
                        </a:cubicBezTo>
                        <a:cubicBezTo>
                          <a:pt x="21" y="28"/>
                          <a:pt x="21" y="28"/>
                          <a:pt x="21" y="28"/>
                        </a:cubicBezTo>
                        <a:cubicBezTo>
                          <a:pt x="28" y="21"/>
                          <a:pt x="28" y="21"/>
                          <a:pt x="28" y="21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8"/>
                          <a:pt x="42" y="29"/>
                          <a:pt x="43" y="29"/>
                        </a:cubicBezTo>
                        <a:cubicBezTo>
                          <a:pt x="44" y="29"/>
                          <a:pt x="45" y="29"/>
                          <a:pt x="47" y="28"/>
                        </a:cubicBezTo>
                        <a:cubicBezTo>
                          <a:pt x="48" y="27"/>
                          <a:pt x="49" y="27"/>
                          <a:pt x="51" y="26"/>
                        </a:cubicBezTo>
                        <a:cubicBezTo>
                          <a:pt x="54" y="25"/>
                          <a:pt x="56" y="23"/>
                          <a:pt x="56" y="20"/>
                        </a:cubicBezTo>
                        <a:cubicBezTo>
                          <a:pt x="59" y="8"/>
                          <a:pt x="59" y="8"/>
                          <a:pt x="59" y="8"/>
                        </a:cubicBezTo>
                        <a:cubicBezTo>
                          <a:pt x="69" y="8"/>
                          <a:pt x="69" y="8"/>
                          <a:pt x="69" y="8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23"/>
                          <a:pt x="74" y="25"/>
                          <a:pt x="77" y="26"/>
                        </a:cubicBezTo>
                        <a:cubicBezTo>
                          <a:pt x="79" y="27"/>
                          <a:pt x="80" y="27"/>
                          <a:pt x="81" y="28"/>
                        </a:cubicBezTo>
                        <a:cubicBezTo>
                          <a:pt x="83" y="29"/>
                          <a:pt x="84" y="29"/>
                          <a:pt x="85" y="29"/>
                        </a:cubicBezTo>
                        <a:cubicBezTo>
                          <a:pt x="86" y="29"/>
                          <a:pt x="88" y="28"/>
                          <a:pt x="89" y="27"/>
                        </a:cubicBezTo>
                        <a:cubicBezTo>
                          <a:pt x="100" y="21"/>
                          <a:pt x="100" y="21"/>
                          <a:pt x="100" y="21"/>
                        </a:cubicBezTo>
                        <a:cubicBezTo>
                          <a:pt x="107" y="28"/>
                          <a:pt x="107" y="28"/>
                          <a:pt x="107" y="28"/>
                        </a:cubicBezTo>
                        <a:cubicBezTo>
                          <a:pt x="101" y="39"/>
                          <a:pt x="101" y="39"/>
                          <a:pt x="101" y="39"/>
                        </a:cubicBezTo>
                        <a:cubicBezTo>
                          <a:pt x="99" y="41"/>
                          <a:pt x="99" y="44"/>
                          <a:pt x="100" y="47"/>
                        </a:cubicBezTo>
                        <a:cubicBezTo>
                          <a:pt x="101" y="48"/>
                          <a:pt x="101" y="49"/>
                          <a:pt x="102" y="51"/>
                        </a:cubicBezTo>
                        <a:cubicBezTo>
                          <a:pt x="103" y="54"/>
                          <a:pt x="105" y="56"/>
                          <a:pt x="108" y="56"/>
                        </a:cubicBezTo>
                        <a:cubicBezTo>
                          <a:pt x="120" y="59"/>
                          <a:pt x="120" y="59"/>
                          <a:pt x="120" y="59"/>
                        </a:cubicBezTo>
                        <a:cubicBezTo>
                          <a:pt x="120" y="69"/>
                          <a:pt x="120" y="69"/>
                          <a:pt x="120" y="69"/>
                        </a:cubicBezTo>
                        <a:lnTo>
                          <a:pt x="108" y="7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" name="Freeform: Shape 18">
                    <a:extLst>
                      <a:ext uri="{FF2B5EF4-FFF2-40B4-BE49-F238E27FC236}">
                        <a16:creationId xmlns:a16="http://schemas.microsoft.com/office/drawing/2014/main" id="{E454371F-8034-43AF-B585-E02ECAAFE9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66063" y="1806575"/>
                    <a:ext cx="214313" cy="214313"/>
                  </a:xfrm>
                  <a:custGeom>
                    <a:avLst/>
                    <a:gdLst>
                      <a:gd name="T0" fmla="*/ 28 w 56"/>
                      <a:gd name="T1" fmla="*/ 0 h 56"/>
                      <a:gd name="T2" fmla="*/ 0 w 56"/>
                      <a:gd name="T3" fmla="*/ 28 h 56"/>
                      <a:gd name="T4" fmla="*/ 28 w 56"/>
                      <a:gd name="T5" fmla="*/ 56 h 56"/>
                      <a:gd name="T6" fmla="*/ 56 w 56"/>
                      <a:gd name="T7" fmla="*/ 28 h 56"/>
                      <a:gd name="T8" fmla="*/ 28 w 56"/>
                      <a:gd name="T9" fmla="*/ 0 h 56"/>
                      <a:gd name="T10" fmla="*/ 28 w 56"/>
                      <a:gd name="T11" fmla="*/ 53 h 56"/>
                      <a:gd name="T12" fmla="*/ 4 w 56"/>
                      <a:gd name="T13" fmla="*/ 28 h 56"/>
                      <a:gd name="T14" fmla="*/ 28 w 56"/>
                      <a:gd name="T15" fmla="*/ 4 h 56"/>
                      <a:gd name="T16" fmla="*/ 53 w 56"/>
                      <a:gd name="T17" fmla="*/ 28 h 56"/>
                      <a:gd name="T18" fmla="*/ 28 w 56"/>
                      <a:gd name="T19" fmla="*/ 53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6" h="56">
                        <a:moveTo>
                          <a:pt x="28" y="0"/>
                        </a:moveTo>
                        <a:cubicBezTo>
                          <a:pt x="13" y="0"/>
                          <a:pt x="0" y="13"/>
                          <a:pt x="0" y="28"/>
                        </a:cubicBezTo>
                        <a:cubicBezTo>
                          <a:pt x="0" y="43"/>
                          <a:pt x="13" y="56"/>
                          <a:pt x="28" y="56"/>
                        </a:cubicBezTo>
                        <a:cubicBezTo>
                          <a:pt x="43" y="56"/>
                          <a:pt x="56" y="43"/>
                          <a:pt x="56" y="28"/>
                        </a:cubicBezTo>
                        <a:cubicBezTo>
                          <a:pt x="56" y="13"/>
                          <a:pt x="43" y="0"/>
                          <a:pt x="28" y="0"/>
                        </a:cubicBezTo>
                        <a:close/>
                        <a:moveTo>
                          <a:pt x="28" y="53"/>
                        </a:moveTo>
                        <a:cubicBezTo>
                          <a:pt x="14" y="53"/>
                          <a:pt x="4" y="42"/>
                          <a:pt x="4" y="28"/>
                        </a:cubicBezTo>
                        <a:cubicBezTo>
                          <a:pt x="4" y="14"/>
                          <a:pt x="14" y="4"/>
                          <a:pt x="28" y="4"/>
                        </a:cubicBezTo>
                        <a:cubicBezTo>
                          <a:pt x="42" y="4"/>
                          <a:pt x="53" y="14"/>
                          <a:pt x="53" y="28"/>
                        </a:cubicBezTo>
                        <a:cubicBezTo>
                          <a:pt x="53" y="42"/>
                          <a:pt x="42" y="53"/>
                          <a:pt x="28" y="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7" name="Freeform: Shape 19">
                    <a:extLst>
                      <a:ext uri="{FF2B5EF4-FFF2-40B4-BE49-F238E27FC236}">
                        <a16:creationId xmlns:a16="http://schemas.microsoft.com/office/drawing/2014/main" id="{1A269A95-3C9B-4111-85A9-36C1B7B6E6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12101" y="1852613"/>
                    <a:ext cx="122238" cy="122238"/>
                  </a:xfrm>
                  <a:custGeom>
                    <a:avLst/>
                    <a:gdLst>
                      <a:gd name="T0" fmla="*/ 16 w 32"/>
                      <a:gd name="T1" fmla="*/ 0 h 32"/>
                      <a:gd name="T2" fmla="*/ 0 w 32"/>
                      <a:gd name="T3" fmla="*/ 16 h 32"/>
                      <a:gd name="T4" fmla="*/ 16 w 32"/>
                      <a:gd name="T5" fmla="*/ 32 h 32"/>
                      <a:gd name="T6" fmla="*/ 32 w 32"/>
                      <a:gd name="T7" fmla="*/ 16 h 32"/>
                      <a:gd name="T8" fmla="*/ 16 w 32"/>
                      <a:gd name="T9" fmla="*/ 0 h 32"/>
                      <a:gd name="T10" fmla="*/ 16 w 32"/>
                      <a:gd name="T11" fmla="*/ 28 h 32"/>
                      <a:gd name="T12" fmla="*/ 4 w 32"/>
                      <a:gd name="T13" fmla="*/ 16 h 32"/>
                      <a:gd name="T14" fmla="*/ 16 w 32"/>
                      <a:gd name="T15" fmla="*/ 4 h 32"/>
                      <a:gd name="T16" fmla="*/ 28 w 32"/>
                      <a:gd name="T17" fmla="*/ 16 h 32"/>
                      <a:gd name="T18" fmla="*/ 16 w 32"/>
                      <a:gd name="T19" fmla="*/ 2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2" h="32">
                        <a:moveTo>
                          <a:pt x="16" y="0"/>
                        </a:moveTo>
                        <a:cubicBezTo>
                          <a:pt x="7" y="0"/>
                          <a:pt x="0" y="7"/>
                          <a:pt x="0" y="16"/>
                        </a:cubicBezTo>
                        <a:cubicBezTo>
                          <a:pt x="0" y="25"/>
                          <a:pt x="7" y="32"/>
                          <a:pt x="16" y="32"/>
                        </a:cubicBezTo>
                        <a:cubicBezTo>
                          <a:pt x="25" y="32"/>
                          <a:pt x="32" y="25"/>
                          <a:pt x="32" y="16"/>
                        </a:cubicBezTo>
                        <a:cubicBezTo>
                          <a:pt x="32" y="7"/>
                          <a:pt x="25" y="0"/>
                          <a:pt x="16" y="0"/>
                        </a:cubicBezTo>
                        <a:close/>
                        <a:moveTo>
                          <a:pt x="16" y="28"/>
                        </a:moveTo>
                        <a:cubicBezTo>
                          <a:pt x="9" y="28"/>
                          <a:pt x="4" y="23"/>
                          <a:pt x="4" y="16"/>
                        </a:cubicBezTo>
                        <a:cubicBezTo>
                          <a:pt x="4" y="9"/>
                          <a:pt x="9" y="4"/>
                          <a:pt x="16" y="4"/>
                        </a:cubicBezTo>
                        <a:cubicBezTo>
                          <a:pt x="23" y="4"/>
                          <a:pt x="28" y="9"/>
                          <a:pt x="28" y="16"/>
                        </a:cubicBezTo>
                        <a:cubicBezTo>
                          <a:pt x="28" y="23"/>
                          <a:pt x="23" y="28"/>
                          <a:pt x="16" y="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6" name="Group 13">
                  <a:extLst>
                    <a:ext uri="{FF2B5EF4-FFF2-40B4-BE49-F238E27FC236}">
                      <a16:creationId xmlns:a16="http://schemas.microsoft.com/office/drawing/2014/main" id="{AE084117-953A-4008-A94B-08680D7360D0}"/>
                    </a:ext>
                  </a:extLst>
                </p:cNvPr>
                <p:cNvGrpSpPr/>
                <p:nvPr/>
              </p:nvGrpSpPr>
              <p:grpSpPr>
                <a:xfrm>
                  <a:off x="8191089" y="1603045"/>
                  <a:ext cx="412188" cy="412188"/>
                  <a:chOff x="7726363" y="1666875"/>
                  <a:chExt cx="492125" cy="492125"/>
                </a:xfrm>
                <a:grpFill/>
              </p:grpSpPr>
              <p:sp>
                <p:nvSpPr>
                  <p:cNvPr id="37" name="Freeform: Shape 14">
                    <a:extLst>
                      <a:ext uri="{FF2B5EF4-FFF2-40B4-BE49-F238E27FC236}">
                        <a16:creationId xmlns:a16="http://schemas.microsoft.com/office/drawing/2014/main" id="{AFE44253-236D-4CA0-BE13-BCDB0D3D3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26363" y="1666875"/>
                    <a:ext cx="492125" cy="492125"/>
                  </a:xfrm>
                  <a:custGeom>
                    <a:avLst/>
                    <a:gdLst>
                      <a:gd name="T0" fmla="*/ 109 w 128"/>
                      <a:gd name="T1" fmla="*/ 48 h 128"/>
                      <a:gd name="T2" fmla="*/ 114 w 128"/>
                      <a:gd name="T3" fmla="*/ 33 h 128"/>
                      <a:gd name="T4" fmla="*/ 105 w 128"/>
                      <a:gd name="T5" fmla="*/ 15 h 128"/>
                      <a:gd name="T6" fmla="*/ 95 w 128"/>
                      <a:gd name="T7" fmla="*/ 14 h 128"/>
                      <a:gd name="T8" fmla="*/ 80 w 128"/>
                      <a:gd name="T9" fmla="*/ 19 h 128"/>
                      <a:gd name="T10" fmla="*/ 69 w 128"/>
                      <a:gd name="T11" fmla="*/ 0 h 128"/>
                      <a:gd name="T12" fmla="*/ 51 w 128"/>
                      <a:gd name="T13" fmla="*/ 6 h 128"/>
                      <a:gd name="T14" fmla="*/ 43 w 128"/>
                      <a:gd name="T15" fmla="*/ 21 h 128"/>
                      <a:gd name="T16" fmla="*/ 28 w 128"/>
                      <a:gd name="T17" fmla="*/ 13 h 128"/>
                      <a:gd name="T18" fmla="*/ 15 w 128"/>
                      <a:gd name="T19" fmla="*/ 23 h 128"/>
                      <a:gd name="T20" fmla="*/ 21 w 128"/>
                      <a:gd name="T21" fmla="*/ 43 h 128"/>
                      <a:gd name="T22" fmla="*/ 6 w 128"/>
                      <a:gd name="T23" fmla="*/ 51 h 128"/>
                      <a:gd name="T24" fmla="*/ 0 w 128"/>
                      <a:gd name="T25" fmla="*/ 69 h 128"/>
                      <a:gd name="T26" fmla="*/ 19 w 128"/>
                      <a:gd name="T27" fmla="*/ 80 h 128"/>
                      <a:gd name="T28" fmla="*/ 14 w 128"/>
                      <a:gd name="T29" fmla="*/ 95 h 128"/>
                      <a:gd name="T30" fmla="*/ 23 w 128"/>
                      <a:gd name="T31" fmla="*/ 113 h 128"/>
                      <a:gd name="T32" fmla="*/ 33 w 128"/>
                      <a:gd name="T33" fmla="*/ 114 h 128"/>
                      <a:gd name="T34" fmla="*/ 48 w 128"/>
                      <a:gd name="T35" fmla="*/ 109 h 128"/>
                      <a:gd name="T36" fmla="*/ 59 w 128"/>
                      <a:gd name="T37" fmla="*/ 128 h 128"/>
                      <a:gd name="T38" fmla="*/ 77 w 128"/>
                      <a:gd name="T39" fmla="*/ 122 h 128"/>
                      <a:gd name="T40" fmla="*/ 85 w 128"/>
                      <a:gd name="T41" fmla="*/ 107 h 128"/>
                      <a:gd name="T42" fmla="*/ 100 w 128"/>
                      <a:gd name="T43" fmla="*/ 115 h 128"/>
                      <a:gd name="T44" fmla="*/ 113 w 128"/>
                      <a:gd name="T45" fmla="*/ 105 h 128"/>
                      <a:gd name="T46" fmla="*/ 107 w 128"/>
                      <a:gd name="T47" fmla="*/ 85 h 128"/>
                      <a:gd name="T48" fmla="*/ 122 w 128"/>
                      <a:gd name="T49" fmla="*/ 77 h 128"/>
                      <a:gd name="T50" fmla="*/ 128 w 128"/>
                      <a:gd name="T51" fmla="*/ 59 h 128"/>
                      <a:gd name="T52" fmla="*/ 108 w 128"/>
                      <a:gd name="T53" fmla="*/ 72 h 128"/>
                      <a:gd name="T54" fmla="*/ 100 w 128"/>
                      <a:gd name="T55" fmla="*/ 81 h 128"/>
                      <a:gd name="T56" fmla="*/ 107 w 128"/>
                      <a:gd name="T57" fmla="*/ 100 h 128"/>
                      <a:gd name="T58" fmla="*/ 89 w 128"/>
                      <a:gd name="T59" fmla="*/ 101 h 128"/>
                      <a:gd name="T60" fmla="*/ 81 w 128"/>
                      <a:gd name="T61" fmla="*/ 100 h 128"/>
                      <a:gd name="T62" fmla="*/ 72 w 128"/>
                      <a:gd name="T63" fmla="*/ 108 h 128"/>
                      <a:gd name="T64" fmla="*/ 59 w 128"/>
                      <a:gd name="T65" fmla="*/ 120 h 128"/>
                      <a:gd name="T66" fmla="*/ 51 w 128"/>
                      <a:gd name="T67" fmla="*/ 102 h 128"/>
                      <a:gd name="T68" fmla="*/ 43 w 128"/>
                      <a:gd name="T69" fmla="*/ 99 h 128"/>
                      <a:gd name="T70" fmla="*/ 28 w 128"/>
                      <a:gd name="T71" fmla="*/ 107 h 128"/>
                      <a:gd name="T72" fmla="*/ 27 w 128"/>
                      <a:gd name="T73" fmla="*/ 89 h 128"/>
                      <a:gd name="T74" fmla="*/ 26 w 128"/>
                      <a:gd name="T75" fmla="*/ 77 h 128"/>
                      <a:gd name="T76" fmla="*/ 8 w 128"/>
                      <a:gd name="T77" fmla="*/ 69 h 128"/>
                      <a:gd name="T78" fmla="*/ 20 w 128"/>
                      <a:gd name="T79" fmla="*/ 56 h 128"/>
                      <a:gd name="T80" fmla="*/ 28 w 128"/>
                      <a:gd name="T81" fmla="*/ 47 h 128"/>
                      <a:gd name="T82" fmla="*/ 21 w 128"/>
                      <a:gd name="T83" fmla="*/ 28 h 128"/>
                      <a:gd name="T84" fmla="*/ 39 w 128"/>
                      <a:gd name="T85" fmla="*/ 27 h 128"/>
                      <a:gd name="T86" fmla="*/ 47 w 128"/>
                      <a:gd name="T87" fmla="*/ 28 h 128"/>
                      <a:gd name="T88" fmla="*/ 56 w 128"/>
                      <a:gd name="T89" fmla="*/ 20 h 128"/>
                      <a:gd name="T90" fmla="*/ 69 w 128"/>
                      <a:gd name="T91" fmla="*/ 8 h 128"/>
                      <a:gd name="T92" fmla="*/ 77 w 128"/>
                      <a:gd name="T93" fmla="*/ 26 h 128"/>
                      <a:gd name="T94" fmla="*/ 85 w 128"/>
                      <a:gd name="T95" fmla="*/ 29 h 128"/>
                      <a:gd name="T96" fmla="*/ 100 w 128"/>
                      <a:gd name="T97" fmla="*/ 21 h 128"/>
                      <a:gd name="T98" fmla="*/ 101 w 128"/>
                      <a:gd name="T99" fmla="*/ 39 h 128"/>
                      <a:gd name="T100" fmla="*/ 102 w 128"/>
                      <a:gd name="T101" fmla="*/ 51 h 128"/>
                      <a:gd name="T102" fmla="*/ 120 w 128"/>
                      <a:gd name="T103" fmla="*/ 59 h 128"/>
                      <a:gd name="T104" fmla="*/ 108 w 128"/>
                      <a:gd name="T105" fmla="*/ 72 h 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28" h="128">
                        <a:moveTo>
                          <a:pt x="122" y="51"/>
                        </a:moveTo>
                        <a:cubicBezTo>
                          <a:pt x="109" y="48"/>
                          <a:pt x="109" y="48"/>
                          <a:pt x="109" y="48"/>
                        </a:cubicBezTo>
                        <a:cubicBezTo>
                          <a:pt x="109" y="46"/>
                          <a:pt x="108" y="45"/>
                          <a:pt x="107" y="43"/>
                        </a:cubicBezTo>
                        <a:cubicBezTo>
                          <a:pt x="114" y="33"/>
                          <a:pt x="114" y="33"/>
                          <a:pt x="114" y="33"/>
                        </a:cubicBezTo>
                        <a:cubicBezTo>
                          <a:pt x="116" y="30"/>
                          <a:pt x="116" y="25"/>
                          <a:pt x="113" y="23"/>
                        </a:cubicBezTo>
                        <a:cubicBezTo>
                          <a:pt x="105" y="15"/>
                          <a:pt x="105" y="15"/>
                          <a:pt x="105" y="15"/>
                        </a:cubicBezTo>
                        <a:cubicBezTo>
                          <a:pt x="104" y="13"/>
                          <a:pt x="102" y="13"/>
                          <a:pt x="100" y="13"/>
                        </a:cubicBezTo>
                        <a:cubicBezTo>
                          <a:pt x="98" y="13"/>
                          <a:pt x="97" y="13"/>
                          <a:pt x="95" y="14"/>
                        </a:cubicBezTo>
                        <a:cubicBezTo>
                          <a:pt x="85" y="21"/>
                          <a:pt x="85" y="21"/>
                          <a:pt x="85" y="21"/>
                        </a:cubicBezTo>
                        <a:cubicBezTo>
                          <a:pt x="83" y="20"/>
                          <a:pt x="82" y="19"/>
                          <a:pt x="80" y="19"/>
                        </a:cubicBezTo>
                        <a:cubicBezTo>
                          <a:pt x="77" y="6"/>
                          <a:pt x="77" y="6"/>
                          <a:pt x="77" y="6"/>
                        </a:cubicBezTo>
                        <a:cubicBezTo>
                          <a:pt x="77" y="3"/>
                          <a:pt x="73" y="0"/>
                          <a:pt x="69" y="0"/>
                        </a:cubicBezTo>
                        <a:cubicBezTo>
                          <a:pt x="59" y="0"/>
                          <a:pt x="59" y="0"/>
                          <a:pt x="59" y="0"/>
                        </a:cubicBezTo>
                        <a:cubicBezTo>
                          <a:pt x="55" y="0"/>
                          <a:pt x="51" y="3"/>
                          <a:pt x="51" y="6"/>
                        </a:cubicBezTo>
                        <a:cubicBezTo>
                          <a:pt x="48" y="19"/>
                          <a:pt x="48" y="19"/>
                          <a:pt x="48" y="19"/>
                        </a:cubicBezTo>
                        <a:cubicBezTo>
                          <a:pt x="46" y="19"/>
                          <a:pt x="45" y="20"/>
                          <a:pt x="43" y="21"/>
                        </a:cubicBezTo>
                        <a:cubicBezTo>
                          <a:pt x="33" y="14"/>
                          <a:pt x="33" y="14"/>
                          <a:pt x="33" y="14"/>
                        </a:cubicBezTo>
                        <a:cubicBezTo>
                          <a:pt x="31" y="13"/>
                          <a:pt x="30" y="13"/>
                          <a:pt x="28" y="13"/>
                        </a:cubicBezTo>
                        <a:cubicBezTo>
                          <a:pt x="26" y="13"/>
                          <a:pt x="24" y="13"/>
                          <a:pt x="23" y="15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2" y="25"/>
                          <a:pt x="12" y="30"/>
                          <a:pt x="14" y="33"/>
                        </a:cubicBezTo>
                        <a:cubicBezTo>
                          <a:pt x="21" y="43"/>
                          <a:pt x="21" y="43"/>
                          <a:pt x="21" y="43"/>
                        </a:cubicBezTo>
                        <a:cubicBezTo>
                          <a:pt x="20" y="45"/>
                          <a:pt x="19" y="46"/>
                          <a:pt x="19" y="48"/>
                        </a:cubicBezTo>
                        <a:cubicBezTo>
                          <a:pt x="6" y="51"/>
                          <a:pt x="6" y="51"/>
                          <a:pt x="6" y="51"/>
                        </a:cubicBezTo>
                        <a:cubicBezTo>
                          <a:pt x="3" y="51"/>
                          <a:pt x="0" y="55"/>
                          <a:pt x="0" y="59"/>
                        </a:cubicBezTo>
                        <a:cubicBezTo>
                          <a:pt x="0" y="69"/>
                          <a:pt x="0" y="69"/>
                          <a:pt x="0" y="69"/>
                        </a:cubicBezTo>
                        <a:cubicBezTo>
                          <a:pt x="0" y="73"/>
                          <a:pt x="3" y="77"/>
                          <a:pt x="6" y="77"/>
                        </a:cubicBezTo>
                        <a:cubicBezTo>
                          <a:pt x="19" y="80"/>
                          <a:pt x="19" y="80"/>
                          <a:pt x="19" y="80"/>
                        </a:cubicBezTo>
                        <a:cubicBezTo>
                          <a:pt x="19" y="82"/>
                          <a:pt x="20" y="83"/>
                          <a:pt x="21" y="85"/>
                        </a:cubicBezTo>
                        <a:cubicBezTo>
                          <a:pt x="14" y="95"/>
                          <a:pt x="14" y="95"/>
                          <a:pt x="14" y="95"/>
                        </a:cubicBezTo>
                        <a:cubicBezTo>
                          <a:pt x="12" y="98"/>
                          <a:pt x="12" y="103"/>
                          <a:pt x="15" y="105"/>
                        </a:cubicBezTo>
                        <a:cubicBezTo>
                          <a:pt x="23" y="113"/>
                          <a:pt x="23" y="113"/>
                          <a:pt x="23" y="113"/>
                        </a:cubicBezTo>
                        <a:cubicBezTo>
                          <a:pt x="24" y="115"/>
                          <a:pt x="26" y="115"/>
                          <a:pt x="28" y="115"/>
                        </a:cubicBezTo>
                        <a:cubicBezTo>
                          <a:pt x="30" y="115"/>
                          <a:pt x="31" y="115"/>
                          <a:pt x="33" y="114"/>
                        </a:cubicBezTo>
                        <a:cubicBezTo>
                          <a:pt x="43" y="107"/>
                          <a:pt x="43" y="107"/>
                          <a:pt x="43" y="107"/>
                        </a:cubicBezTo>
                        <a:cubicBezTo>
                          <a:pt x="45" y="108"/>
                          <a:pt x="46" y="109"/>
                          <a:pt x="48" y="109"/>
                        </a:cubicBezTo>
                        <a:cubicBezTo>
                          <a:pt x="51" y="122"/>
                          <a:pt x="51" y="122"/>
                          <a:pt x="51" y="122"/>
                        </a:cubicBezTo>
                        <a:cubicBezTo>
                          <a:pt x="51" y="125"/>
                          <a:pt x="55" y="128"/>
                          <a:pt x="59" y="128"/>
                        </a:cubicBezTo>
                        <a:cubicBezTo>
                          <a:pt x="69" y="128"/>
                          <a:pt x="69" y="128"/>
                          <a:pt x="69" y="128"/>
                        </a:cubicBezTo>
                        <a:cubicBezTo>
                          <a:pt x="73" y="128"/>
                          <a:pt x="77" y="125"/>
                          <a:pt x="77" y="122"/>
                        </a:cubicBezTo>
                        <a:cubicBezTo>
                          <a:pt x="80" y="109"/>
                          <a:pt x="80" y="109"/>
                          <a:pt x="80" y="109"/>
                        </a:cubicBezTo>
                        <a:cubicBezTo>
                          <a:pt x="82" y="109"/>
                          <a:pt x="83" y="108"/>
                          <a:pt x="85" y="107"/>
                        </a:cubicBezTo>
                        <a:cubicBezTo>
                          <a:pt x="95" y="114"/>
                          <a:pt x="95" y="114"/>
                          <a:pt x="95" y="114"/>
                        </a:cubicBezTo>
                        <a:cubicBezTo>
                          <a:pt x="97" y="115"/>
                          <a:pt x="98" y="115"/>
                          <a:pt x="100" y="115"/>
                        </a:cubicBezTo>
                        <a:cubicBezTo>
                          <a:pt x="102" y="115"/>
                          <a:pt x="104" y="115"/>
                          <a:pt x="105" y="113"/>
                        </a:cubicBezTo>
                        <a:cubicBezTo>
                          <a:pt x="113" y="105"/>
                          <a:pt x="113" y="105"/>
                          <a:pt x="113" y="105"/>
                        </a:cubicBezTo>
                        <a:cubicBezTo>
                          <a:pt x="116" y="103"/>
                          <a:pt x="116" y="98"/>
                          <a:pt x="114" y="95"/>
                        </a:cubicBezTo>
                        <a:cubicBezTo>
                          <a:pt x="107" y="85"/>
                          <a:pt x="107" y="85"/>
                          <a:pt x="107" y="85"/>
                        </a:cubicBezTo>
                        <a:cubicBezTo>
                          <a:pt x="108" y="83"/>
                          <a:pt x="109" y="82"/>
                          <a:pt x="109" y="80"/>
                        </a:cubicBezTo>
                        <a:cubicBezTo>
                          <a:pt x="122" y="77"/>
                          <a:pt x="122" y="77"/>
                          <a:pt x="122" y="77"/>
                        </a:cubicBezTo>
                        <a:cubicBezTo>
                          <a:pt x="125" y="77"/>
                          <a:pt x="128" y="73"/>
                          <a:pt x="128" y="69"/>
                        </a:cubicBezTo>
                        <a:cubicBezTo>
                          <a:pt x="128" y="59"/>
                          <a:pt x="128" y="59"/>
                          <a:pt x="128" y="59"/>
                        </a:cubicBezTo>
                        <a:cubicBezTo>
                          <a:pt x="128" y="55"/>
                          <a:pt x="125" y="51"/>
                          <a:pt x="122" y="51"/>
                        </a:cubicBezTo>
                        <a:close/>
                        <a:moveTo>
                          <a:pt x="108" y="72"/>
                        </a:moveTo>
                        <a:cubicBezTo>
                          <a:pt x="105" y="72"/>
                          <a:pt x="103" y="74"/>
                          <a:pt x="102" y="77"/>
                        </a:cubicBezTo>
                        <a:cubicBezTo>
                          <a:pt x="101" y="79"/>
                          <a:pt x="101" y="80"/>
                          <a:pt x="100" y="81"/>
                        </a:cubicBezTo>
                        <a:cubicBezTo>
                          <a:pt x="99" y="84"/>
                          <a:pt x="99" y="87"/>
                          <a:pt x="101" y="89"/>
                        </a:cubicBezTo>
                        <a:cubicBezTo>
                          <a:pt x="107" y="100"/>
                          <a:pt x="107" y="100"/>
                          <a:pt x="107" y="100"/>
                        </a:cubicBezTo>
                        <a:cubicBezTo>
                          <a:pt x="100" y="107"/>
                          <a:pt x="100" y="107"/>
                          <a:pt x="100" y="107"/>
                        </a:cubicBezTo>
                        <a:cubicBezTo>
                          <a:pt x="89" y="101"/>
                          <a:pt x="89" y="101"/>
                          <a:pt x="89" y="101"/>
                        </a:cubicBezTo>
                        <a:cubicBezTo>
                          <a:pt x="88" y="100"/>
                          <a:pt x="86" y="99"/>
                          <a:pt x="85" y="99"/>
                        </a:cubicBezTo>
                        <a:cubicBezTo>
                          <a:pt x="84" y="99"/>
                          <a:pt x="83" y="99"/>
                          <a:pt x="81" y="100"/>
                        </a:cubicBezTo>
                        <a:cubicBezTo>
                          <a:pt x="80" y="101"/>
                          <a:pt x="79" y="101"/>
                          <a:pt x="77" y="102"/>
                        </a:cubicBezTo>
                        <a:cubicBezTo>
                          <a:pt x="74" y="103"/>
                          <a:pt x="72" y="105"/>
                          <a:pt x="72" y="108"/>
                        </a:cubicBezTo>
                        <a:cubicBezTo>
                          <a:pt x="69" y="120"/>
                          <a:pt x="69" y="120"/>
                          <a:pt x="69" y="120"/>
                        </a:cubicBezTo>
                        <a:cubicBezTo>
                          <a:pt x="59" y="120"/>
                          <a:pt x="59" y="120"/>
                          <a:pt x="59" y="120"/>
                        </a:cubicBezTo>
                        <a:cubicBezTo>
                          <a:pt x="56" y="108"/>
                          <a:pt x="56" y="108"/>
                          <a:pt x="56" y="108"/>
                        </a:cubicBezTo>
                        <a:cubicBezTo>
                          <a:pt x="56" y="105"/>
                          <a:pt x="54" y="103"/>
                          <a:pt x="51" y="102"/>
                        </a:cubicBezTo>
                        <a:cubicBezTo>
                          <a:pt x="49" y="101"/>
                          <a:pt x="48" y="101"/>
                          <a:pt x="47" y="100"/>
                        </a:cubicBezTo>
                        <a:cubicBezTo>
                          <a:pt x="45" y="99"/>
                          <a:pt x="44" y="99"/>
                          <a:pt x="43" y="99"/>
                        </a:cubicBezTo>
                        <a:cubicBezTo>
                          <a:pt x="42" y="99"/>
                          <a:pt x="40" y="100"/>
                          <a:pt x="39" y="101"/>
                        </a:cubicBezTo>
                        <a:cubicBezTo>
                          <a:pt x="28" y="107"/>
                          <a:pt x="28" y="107"/>
                          <a:pt x="28" y="107"/>
                        </a:cubicBezTo>
                        <a:cubicBezTo>
                          <a:pt x="21" y="100"/>
                          <a:pt x="21" y="100"/>
                          <a:pt x="21" y="100"/>
                        </a:cubicBezTo>
                        <a:cubicBezTo>
                          <a:pt x="27" y="89"/>
                          <a:pt x="27" y="89"/>
                          <a:pt x="27" y="89"/>
                        </a:cubicBezTo>
                        <a:cubicBezTo>
                          <a:pt x="29" y="87"/>
                          <a:pt x="29" y="84"/>
                          <a:pt x="28" y="81"/>
                        </a:cubicBezTo>
                        <a:cubicBezTo>
                          <a:pt x="27" y="80"/>
                          <a:pt x="27" y="79"/>
                          <a:pt x="26" y="77"/>
                        </a:cubicBezTo>
                        <a:cubicBezTo>
                          <a:pt x="25" y="74"/>
                          <a:pt x="23" y="72"/>
                          <a:pt x="20" y="72"/>
                        </a:cubicBezTo>
                        <a:cubicBezTo>
                          <a:pt x="8" y="69"/>
                          <a:pt x="8" y="69"/>
                          <a:pt x="8" y="69"/>
                        </a:cubicBezTo>
                        <a:cubicBezTo>
                          <a:pt x="8" y="59"/>
                          <a:pt x="8" y="59"/>
                          <a:pt x="8" y="59"/>
                        </a:cubicBezTo>
                        <a:cubicBezTo>
                          <a:pt x="20" y="56"/>
                          <a:pt x="20" y="56"/>
                          <a:pt x="20" y="56"/>
                        </a:cubicBezTo>
                        <a:cubicBezTo>
                          <a:pt x="23" y="56"/>
                          <a:pt x="25" y="54"/>
                          <a:pt x="26" y="51"/>
                        </a:cubicBezTo>
                        <a:cubicBezTo>
                          <a:pt x="27" y="49"/>
                          <a:pt x="27" y="48"/>
                          <a:pt x="28" y="47"/>
                        </a:cubicBezTo>
                        <a:cubicBezTo>
                          <a:pt x="29" y="44"/>
                          <a:pt x="29" y="41"/>
                          <a:pt x="27" y="39"/>
                        </a:cubicBezTo>
                        <a:cubicBezTo>
                          <a:pt x="21" y="28"/>
                          <a:pt x="21" y="28"/>
                          <a:pt x="21" y="28"/>
                        </a:cubicBezTo>
                        <a:cubicBezTo>
                          <a:pt x="28" y="21"/>
                          <a:pt x="28" y="21"/>
                          <a:pt x="28" y="21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8"/>
                          <a:pt x="42" y="29"/>
                          <a:pt x="43" y="29"/>
                        </a:cubicBezTo>
                        <a:cubicBezTo>
                          <a:pt x="44" y="29"/>
                          <a:pt x="45" y="29"/>
                          <a:pt x="47" y="28"/>
                        </a:cubicBezTo>
                        <a:cubicBezTo>
                          <a:pt x="48" y="27"/>
                          <a:pt x="49" y="27"/>
                          <a:pt x="51" y="26"/>
                        </a:cubicBezTo>
                        <a:cubicBezTo>
                          <a:pt x="54" y="25"/>
                          <a:pt x="56" y="23"/>
                          <a:pt x="56" y="20"/>
                        </a:cubicBezTo>
                        <a:cubicBezTo>
                          <a:pt x="59" y="8"/>
                          <a:pt x="59" y="8"/>
                          <a:pt x="59" y="8"/>
                        </a:cubicBezTo>
                        <a:cubicBezTo>
                          <a:pt x="69" y="8"/>
                          <a:pt x="69" y="8"/>
                          <a:pt x="69" y="8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23"/>
                          <a:pt x="74" y="25"/>
                          <a:pt x="77" y="26"/>
                        </a:cubicBezTo>
                        <a:cubicBezTo>
                          <a:pt x="79" y="27"/>
                          <a:pt x="80" y="27"/>
                          <a:pt x="81" y="28"/>
                        </a:cubicBezTo>
                        <a:cubicBezTo>
                          <a:pt x="83" y="29"/>
                          <a:pt x="84" y="29"/>
                          <a:pt x="85" y="29"/>
                        </a:cubicBezTo>
                        <a:cubicBezTo>
                          <a:pt x="86" y="29"/>
                          <a:pt x="88" y="28"/>
                          <a:pt x="89" y="27"/>
                        </a:cubicBezTo>
                        <a:cubicBezTo>
                          <a:pt x="100" y="21"/>
                          <a:pt x="100" y="21"/>
                          <a:pt x="100" y="21"/>
                        </a:cubicBezTo>
                        <a:cubicBezTo>
                          <a:pt x="107" y="28"/>
                          <a:pt x="107" y="28"/>
                          <a:pt x="107" y="28"/>
                        </a:cubicBezTo>
                        <a:cubicBezTo>
                          <a:pt x="101" y="39"/>
                          <a:pt x="101" y="39"/>
                          <a:pt x="101" y="39"/>
                        </a:cubicBezTo>
                        <a:cubicBezTo>
                          <a:pt x="99" y="41"/>
                          <a:pt x="99" y="44"/>
                          <a:pt x="100" y="47"/>
                        </a:cubicBezTo>
                        <a:cubicBezTo>
                          <a:pt x="101" y="48"/>
                          <a:pt x="101" y="49"/>
                          <a:pt x="102" y="51"/>
                        </a:cubicBezTo>
                        <a:cubicBezTo>
                          <a:pt x="103" y="54"/>
                          <a:pt x="105" y="56"/>
                          <a:pt x="108" y="56"/>
                        </a:cubicBezTo>
                        <a:cubicBezTo>
                          <a:pt x="120" y="59"/>
                          <a:pt x="120" y="59"/>
                          <a:pt x="120" y="59"/>
                        </a:cubicBezTo>
                        <a:cubicBezTo>
                          <a:pt x="120" y="69"/>
                          <a:pt x="120" y="69"/>
                          <a:pt x="120" y="69"/>
                        </a:cubicBezTo>
                        <a:lnTo>
                          <a:pt x="108" y="7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" name="Freeform: Shape 15">
                    <a:extLst>
                      <a:ext uri="{FF2B5EF4-FFF2-40B4-BE49-F238E27FC236}">
                        <a16:creationId xmlns:a16="http://schemas.microsoft.com/office/drawing/2014/main" id="{246C81E3-313A-485A-8338-B5A0D53DAC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66063" y="1806575"/>
                    <a:ext cx="214313" cy="214313"/>
                  </a:xfrm>
                  <a:custGeom>
                    <a:avLst/>
                    <a:gdLst>
                      <a:gd name="T0" fmla="*/ 28 w 56"/>
                      <a:gd name="T1" fmla="*/ 0 h 56"/>
                      <a:gd name="T2" fmla="*/ 0 w 56"/>
                      <a:gd name="T3" fmla="*/ 28 h 56"/>
                      <a:gd name="T4" fmla="*/ 28 w 56"/>
                      <a:gd name="T5" fmla="*/ 56 h 56"/>
                      <a:gd name="T6" fmla="*/ 56 w 56"/>
                      <a:gd name="T7" fmla="*/ 28 h 56"/>
                      <a:gd name="T8" fmla="*/ 28 w 56"/>
                      <a:gd name="T9" fmla="*/ 0 h 56"/>
                      <a:gd name="T10" fmla="*/ 28 w 56"/>
                      <a:gd name="T11" fmla="*/ 53 h 56"/>
                      <a:gd name="T12" fmla="*/ 4 w 56"/>
                      <a:gd name="T13" fmla="*/ 28 h 56"/>
                      <a:gd name="T14" fmla="*/ 28 w 56"/>
                      <a:gd name="T15" fmla="*/ 4 h 56"/>
                      <a:gd name="T16" fmla="*/ 53 w 56"/>
                      <a:gd name="T17" fmla="*/ 28 h 56"/>
                      <a:gd name="T18" fmla="*/ 28 w 56"/>
                      <a:gd name="T19" fmla="*/ 53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6" h="56">
                        <a:moveTo>
                          <a:pt x="28" y="0"/>
                        </a:moveTo>
                        <a:cubicBezTo>
                          <a:pt x="13" y="0"/>
                          <a:pt x="0" y="13"/>
                          <a:pt x="0" y="28"/>
                        </a:cubicBezTo>
                        <a:cubicBezTo>
                          <a:pt x="0" y="43"/>
                          <a:pt x="13" y="56"/>
                          <a:pt x="28" y="56"/>
                        </a:cubicBezTo>
                        <a:cubicBezTo>
                          <a:pt x="43" y="56"/>
                          <a:pt x="56" y="43"/>
                          <a:pt x="56" y="28"/>
                        </a:cubicBezTo>
                        <a:cubicBezTo>
                          <a:pt x="56" y="13"/>
                          <a:pt x="43" y="0"/>
                          <a:pt x="28" y="0"/>
                        </a:cubicBezTo>
                        <a:close/>
                        <a:moveTo>
                          <a:pt x="28" y="53"/>
                        </a:moveTo>
                        <a:cubicBezTo>
                          <a:pt x="14" y="53"/>
                          <a:pt x="4" y="42"/>
                          <a:pt x="4" y="28"/>
                        </a:cubicBezTo>
                        <a:cubicBezTo>
                          <a:pt x="4" y="14"/>
                          <a:pt x="14" y="4"/>
                          <a:pt x="28" y="4"/>
                        </a:cubicBezTo>
                        <a:cubicBezTo>
                          <a:pt x="42" y="4"/>
                          <a:pt x="53" y="14"/>
                          <a:pt x="53" y="28"/>
                        </a:cubicBezTo>
                        <a:cubicBezTo>
                          <a:pt x="53" y="42"/>
                          <a:pt x="42" y="53"/>
                          <a:pt x="28" y="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" name="Freeform: Shape 16">
                    <a:extLst>
                      <a:ext uri="{FF2B5EF4-FFF2-40B4-BE49-F238E27FC236}">
                        <a16:creationId xmlns:a16="http://schemas.microsoft.com/office/drawing/2014/main" id="{026078DA-8CA7-43A9-9757-75C73B729E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12101" y="1852613"/>
                    <a:ext cx="122238" cy="122238"/>
                  </a:xfrm>
                  <a:custGeom>
                    <a:avLst/>
                    <a:gdLst>
                      <a:gd name="T0" fmla="*/ 16 w 32"/>
                      <a:gd name="T1" fmla="*/ 0 h 32"/>
                      <a:gd name="T2" fmla="*/ 0 w 32"/>
                      <a:gd name="T3" fmla="*/ 16 h 32"/>
                      <a:gd name="T4" fmla="*/ 16 w 32"/>
                      <a:gd name="T5" fmla="*/ 32 h 32"/>
                      <a:gd name="T6" fmla="*/ 32 w 32"/>
                      <a:gd name="T7" fmla="*/ 16 h 32"/>
                      <a:gd name="T8" fmla="*/ 16 w 32"/>
                      <a:gd name="T9" fmla="*/ 0 h 32"/>
                      <a:gd name="T10" fmla="*/ 16 w 32"/>
                      <a:gd name="T11" fmla="*/ 28 h 32"/>
                      <a:gd name="T12" fmla="*/ 4 w 32"/>
                      <a:gd name="T13" fmla="*/ 16 h 32"/>
                      <a:gd name="T14" fmla="*/ 16 w 32"/>
                      <a:gd name="T15" fmla="*/ 4 h 32"/>
                      <a:gd name="T16" fmla="*/ 28 w 32"/>
                      <a:gd name="T17" fmla="*/ 16 h 32"/>
                      <a:gd name="T18" fmla="*/ 16 w 32"/>
                      <a:gd name="T19" fmla="*/ 2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2" h="32">
                        <a:moveTo>
                          <a:pt x="16" y="0"/>
                        </a:moveTo>
                        <a:cubicBezTo>
                          <a:pt x="7" y="0"/>
                          <a:pt x="0" y="7"/>
                          <a:pt x="0" y="16"/>
                        </a:cubicBezTo>
                        <a:cubicBezTo>
                          <a:pt x="0" y="25"/>
                          <a:pt x="7" y="32"/>
                          <a:pt x="16" y="32"/>
                        </a:cubicBezTo>
                        <a:cubicBezTo>
                          <a:pt x="25" y="32"/>
                          <a:pt x="32" y="25"/>
                          <a:pt x="32" y="16"/>
                        </a:cubicBezTo>
                        <a:cubicBezTo>
                          <a:pt x="32" y="7"/>
                          <a:pt x="25" y="0"/>
                          <a:pt x="16" y="0"/>
                        </a:cubicBezTo>
                        <a:close/>
                        <a:moveTo>
                          <a:pt x="16" y="28"/>
                        </a:moveTo>
                        <a:cubicBezTo>
                          <a:pt x="9" y="28"/>
                          <a:pt x="4" y="23"/>
                          <a:pt x="4" y="16"/>
                        </a:cubicBezTo>
                        <a:cubicBezTo>
                          <a:pt x="4" y="9"/>
                          <a:pt x="9" y="4"/>
                          <a:pt x="16" y="4"/>
                        </a:cubicBezTo>
                        <a:cubicBezTo>
                          <a:pt x="23" y="4"/>
                          <a:pt x="28" y="9"/>
                          <a:pt x="28" y="16"/>
                        </a:cubicBezTo>
                        <a:cubicBezTo>
                          <a:pt x="28" y="23"/>
                          <a:pt x="23" y="28"/>
                          <a:pt x="16" y="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0846D628-B6D0-40E4-92CA-87A7F6DE92BB}"/>
                </a:ext>
              </a:extLst>
            </p:cNvPr>
            <p:cNvSpPr txBox="1"/>
            <p:nvPr/>
          </p:nvSpPr>
          <p:spPr>
            <a:xfrm>
              <a:off x="2556076" y="4539047"/>
              <a:ext cx="1724649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bg1"/>
                  </a:solidFill>
                </a:rPr>
                <a:t>现有市场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844D65A-EFD4-48F5-8AE9-D1501B8CC0A7}"/>
              </a:ext>
            </a:extLst>
          </p:cNvPr>
          <p:cNvGrpSpPr/>
          <p:nvPr/>
        </p:nvGrpSpPr>
        <p:grpSpPr>
          <a:xfrm>
            <a:off x="1656231" y="5405196"/>
            <a:ext cx="2612724" cy="1080000"/>
            <a:chOff x="1613108" y="5384798"/>
            <a:chExt cx="2612724" cy="1080000"/>
          </a:xfrm>
        </p:grpSpPr>
        <p:grpSp>
          <p:nvGrpSpPr>
            <p:cNvPr id="71" name="PA_库_组合 60">
              <a:extLst>
                <a:ext uri="{FF2B5EF4-FFF2-40B4-BE49-F238E27FC236}">
                  <a16:creationId xmlns:a16="http://schemas.microsoft.com/office/drawing/2014/main" id="{25EC5BD8-0964-4EB1-8FA5-9827A4FED572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613108" y="5384798"/>
              <a:ext cx="2112609" cy="1080000"/>
              <a:chOff x="8720232" y="2739358"/>
              <a:chExt cx="2381474" cy="1217448"/>
            </a:xfrm>
          </p:grpSpPr>
          <p:grpSp>
            <p:nvGrpSpPr>
              <p:cNvPr id="72" name="Group 5">
                <a:extLst>
                  <a:ext uri="{FF2B5EF4-FFF2-40B4-BE49-F238E27FC236}">
                    <a16:creationId xmlns:a16="http://schemas.microsoft.com/office/drawing/2014/main" id="{ECAD03C2-0992-4A2B-99AD-31586659F380}"/>
                  </a:ext>
                </a:extLst>
              </p:cNvPr>
              <p:cNvGrpSpPr/>
              <p:nvPr/>
            </p:nvGrpSpPr>
            <p:grpSpPr>
              <a:xfrm>
                <a:off x="8720232" y="2739358"/>
                <a:ext cx="2381474" cy="1217448"/>
                <a:chOff x="9056688" y="2662238"/>
                <a:chExt cx="2689225" cy="1374775"/>
              </a:xfrm>
            </p:grpSpPr>
            <p:sp>
              <p:nvSpPr>
                <p:cNvPr id="79" name="Freeform: Shape 29">
                  <a:extLst>
                    <a:ext uri="{FF2B5EF4-FFF2-40B4-BE49-F238E27FC236}">
                      <a16:creationId xmlns:a16="http://schemas.microsoft.com/office/drawing/2014/main" id="{2ED58AAD-AEB0-43CC-B723-B7EA4F23E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6325" y="2662238"/>
                  <a:ext cx="1779588" cy="1374775"/>
                </a:xfrm>
                <a:custGeom>
                  <a:avLst/>
                  <a:gdLst>
                    <a:gd name="T0" fmla="*/ 705 w 1121"/>
                    <a:gd name="T1" fmla="*/ 866 h 866"/>
                    <a:gd name="T2" fmla="*/ 705 w 1121"/>
                    <a:gd name="T3" fmla="*/ 672 h 866"/>
                    <a:gd name="T4" fmla="*/ 0 w 1121"/>
                    <a:gd name="T5" fmla="*/ 672 h 866"/>
                    <a:gd name="T6" fmla="*/ 0 w 1121"/>
                    <a:gd name="T7" fmla="*/ 194 h 866"/>
                    <a:gd name="T8" fmla="*/ 705 w 1121"/>
                    <a:gd name="T9" fmla="*/ 194 h 866"/>
                    <a:gd name="T10" fmla="*/ 705 w 1121"/>
                    <a:gd name="T11" fmla="*/ 0 h 866"/>
                    <a:gd name="T12" fmla="*/ 1121 w 1121"/>
                    <a:gd name="T13" fmla="*/ 432 h 866"/>
                    <a:gd name="T14" fmla="*/ 705 w 1121"/>
                    <a:gd name="T15" fmla="*/ 866 h 866"/>
                    <a:gd name="T16" fmla="*/ 705 w 1121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866">
                      <a:moveTo>
                        <a:pt x="705" y="866"/>
                      </a:moveTo>
                      <a:lnTo>
                        <a:pt x="705" y="672"/>
                      </a:lnTo>
                      <a:lnTo>
                        <a:pt x="0" y="672"/>
                      </a:lnTo>
                      <a:lnTo>
                        <a:pt x="0" y="194"/>
                      </a:lnTo>
                      <a:lnTo>
                        <a:pt x="705" y="194"/>
                      </a:lnTo>
                      <a:lnTo>
                        <a:pt x="705" y="0"/>
                      </a:lnTo>
                      <a:lnTo>
                        <a:pt x="1121" y="432"/>
                      </a:lnTo>
                      <a:lnTo>
                        <a:pt x="705" y="866"/>
                      </a:lnTo>
                      <a:lnTo>
                        <a:pt x="705" y="866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" name="Oval 30">
                  <a:extLst>
                    <a:ext uri="{FF2B5EF4-FFF2-40B4-BE49-F238E27FC236}">
                      <a16:creationId xmlns:a16="http://schemas.microsoft.com/office/drawing/2014/main" id="{C5096F86-1084-48D5-B2C9-51ADD5859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6688" y="2681288"/>
                  <a:ext cx="1333500" cy="1336675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Oval 31">
                  <a:extLst>
                    <a:ext uri="{FF2B5EF4-FFF2-40B4-BE49-F238E27FC236}">
                      <a16:creationId xmlns:a16="http://schemas.microsoft.com/office/drawing/2014/main" id="{01C7DCA3-01B1-4B68-A3DD-065B5B4DC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25757" y="2849563"/>
                  <a:ext cx="995363" cy="9985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73" name="Group 9">
                <a:extLst>
                  <a:ext uri="{FF2B5EF4-FFF2-40B4-BE49-F238E27FC236}">
                    <a16:creationId xmlns:a16="http://schemas.microsoft.com/office/drawing/2014/main" id="{6C57B925-64F5-4E3A-9249-41E92E097FB2}"/>
                  </a:ext>
                </a:extLst>
              </p:cNvPr>
              <p:cNvGrpSpPr/>
              <p:nvPr/>
            </p:nvGrpSpPr>
            <p:grpSpPr>
              <a:xfrm>
                <a:off x="9062095" y="2990180"/>
                <a:ext cx="474598" cy="625245"/>
                <a:chOff x="4157663" y="1930400"/>
                <a:chExt cx="565150" cy="744538"/>
              </a:xfrm>
              <a:solidFill>
                <a:schemeClr val="accent4"/>
              </a:solidFill>
            </p:grpSpPr>
            <p:sp>
              <p:nvSpPr>
                <p:cNvPr id="77" name="Freeform: Shape 10">
                  <a:extLst>
                    <a:ext uri="{FF2B5EF4-FFF2-40B4-BE49-F238E27FC236}">
                      <a16:creationId xmlns:a16="http://schemas.microsoft.com/office/drawing/2014/main" id="{6F41A3A5-2658-431D-80A5-C802417F7E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7663" y="1930400"/>
                  <a:ext cx="565150" cy="744538"/>
                </a:xfrm>
                <a:custGeom>
                  <a:avLst/>
                  <a:gdLst>
                    <a:gd name="T0" fmla="*/ 192 w 210"/>
                    <a:gd name="T1" fmla="*/ 45 h 278"/>
                    <a:gd name="T2" fmla="*/ 155 w 210"/>
                    <a:gd name="T3" fmla="*/ 45 h 278"/>
                    <a:gd name="T4" fmla="*/ 155 w 210"/>
                    <a:gd name="T5" fmla="*/ 41 h 278"/>
                    <a:gd name="T6" fmla="*/ 146 w 210"/>
                    <a:gd name="T7" fmla="*/ 32 h 278"/>
                    <a:gd name="T8" fmla="*/ 125 w 210"/>
                    <a:gd name="T9" fmla="*/ 32 h 278"/>
                    <a:gd name="T10" fmla="*/ 128 w 210"/>
                    <a:gd name="T11" fmla="*/ 22 h 278"/>
                    <a:gd name="T12" fmla="*/ 105 w 210"/>
                    <a:gd name="T13" fmla="*/ 0 h 278"/>
                    <a:gd name="T14" fmla="*/ 83 w 210"/>
                    <a:gd name="T15" fmla="*/ 22 h 278"/>
                    <a:gd name="T16" fmla="*/ 85 w 210"/>
                    <a:gd name="T17" fmla="*/ 32 h 278"/>
                    <a:gd name="T18" fmla="*/ 65 w 210"/>
                    <a:gd name="T19" fmla="*/ 32 h 278"/>
                    <a:gd name="T20" fmla="*/ 55 w 210"/>
                    <a:gd name="T21" fmla="*/ 41 h 278"/>
                    <a:gd name="T22" fmla="*/ 55 w 210"/>
                    <a:gd name="T23" fmla="*/ 45 h 278"/>
                    <a:gd name="T24" fmla="*/ 19 w 210"/>
                    <a:gd name="T25" fmla="*/ 45 h 278"/>
                    <a:gd name="T26" fmla="*/ 0 w 210"/>
                    <a:gd name="T27" fmla="*/ 64 h 278"/>
                    <a:gd name="T28" fmla="*/ 0 w 210"/>
                    <a:gd name="T29" fmla="*/ 259 h 278"/>
                    <a:gd name="T30" fmla="*/ 19 w 210"/>
                    <a:gd name="T31" fmla="*/ 278 h 278"/>
                    <a:gd name="T32" fmla="*/ 192 w 210"/>
                    <a:gd name="T33" fmla="*/ 278 h 278"/>
                    <a:gd name="T34" fmla="*/ 210 w 210"/>
                    <a:gd name="T35" fmla="*/ 259 h 278"/>
                    <a:gd name="T36" fmla="*/ 210 w 210"/>
                    <a:gd name="T37" fmla="*/ 64 h 278"/>
                    <a:gd name="T38" fmla="*/ 192 w 210"/>
                    <a:gd name="T39" fmla="*/ 45 h 278"/>
                    <a:gd name="T40" fmla="*/ 105 w 210"/>
                    <a:gd name="T41" fmla="*/ 13 h 278"/>
                    <a:gd name="T42" fmla="*/ 115 w 210"/>
                    <a:gd name="T43" fmla="*/ 22 h 278"/>
                    <a:gd name="T44" fmla="*/ 105 w 210"/>
                    <a:gd name="T45" fmla="*/ 32 h 278"/>
                    <a:gd name="T46" fmla="*/ 96 w 210"/>
                    <a:gd name="T47" fmla="*/ 22 h 278"/>
                    <a:gd name="T48" fmla="*/ 105 w 210"/>
                    <a:gd name="T49" fmla="*/ 13 h 278"/>
                    <a:gd name="T50" fmla="*/ 196 w 210"/>
                    <a:gd name="T51" fmla="*/ 259 h 278"/>
                    <a:gd name="T52" fmla="*/ 192 w 210"/>
                    <a:gd name="T53" fmla="*/ 263 h 278"/>
                    <a:gd name="T54" fmla="*/ 19 w 210"/>
                    <a:gd name="T55" fmla="*/ 263 h 278"/>
                    <a:gd name="T56" fmla="*/ 15 w 210"/>
                    <a:gd name="T57" fmla="*/ 259 h 278"/>
                    <a:gd name="T58" fmla="*/ 15 w 210"/>
                    <a:gd name="T59" fmla="*/ 64 h 278"/>
                    <a:gd name="T60" fmla="*/ 19 w 210"/>
                    <a:gd name="T61" fmla="*/ 59 h 278"/>
                    <a:gd name="T62" fmla="*/ 25 w 210"/>
                    <a:gd name="T63" fmla="*/ 59 h 278"/>
                    <a:gd name="T64" fmla="*/ 32 w 210"/>
                    <a:gd name="T65" fmla="*/ 59 h 278"/>
                    <a:gd name="T66" fmla="*/ 55 w 210"/>
                    <a:gd name="T67" fmla="*/ 59 h 278"/>
                    <a:gd name="T68" fmla="*/ 55 w 210"/>
                    <a:gd name="T69" fmla="*/ 63 h 278"/>
                    <a:gd name="T70" fmla="*/ 65 w 210"/>
                    <a:gd name="T71" fmla="*/ 72 h 278"/>
                    <a:gd name="T72" fmla="*/ 146 w 210"/>
                    <a:gd name="T73" fmla="*/ 72 h 278"/>
                    <a:gd name="T74" fmla="*/ 155 w 210"/>
                    <a:gd name="T75" fmla="*/ 63 h 278"/>
                    <a:gd name="T76" fmla="*/ 155 w 210"/>
                    <a:gd name="T77" fmla="*/ 59 h 278"/>
                    <a:gd name="T78" fmla="*/ 179 w 210"/>
                    <a:gd name="T79" fmla="*/ 59 h 278"/>
                    <a:gd name="T80" fmla="*/ 186 w 210"/>
                    <a:gd name="T81" fmla="*/ 59 h 278"/>
                    <a:gd name="T82" fmla="*/ 192 w 210"/>
                    <a:gd name="T83" fmla="*/ 59 h 278"/>
                    <a:gd name="T84" fmla="*/ 196 w 210"/>
                    <a:gd name="T85" fmla="*/ 64 h 278"/>
                    <a:gd name="T86" fmla="*/ 196 w 210"/>
                    <a:gd name="T87" fmla="*/ 259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10" h="278">
                      <a:moveTo>
                        <a:pt x="192" y="45"/>
                      </a:moveTo>
                      <a:cubicBezTo>
                        <a:pt x="155" y="45"/>
                        <a:pt x="155" y="45"/>
                        <a:pt x="155" y="45"/>
                      </a:cubicBezTo>
                      <a:cubicBezTo>
                        <a:pt x="155" y="41"/>
                        <a:pt x="155" y="41"/>
                        <a:pt x="155" y="41"/>
                      </a:cubicBezTo>
                      <a:cubicBezTo>
                        <a:pt x="155" y="36"/>
                        <a:pt x="151" y="32"/>
                        <a:pt x="146" y="32"/>
                      </a:cubicBezTo>
                      <a:cubicBezTo>
                        <a:pt x="125" y="32"/>
                        <a:pt x="125" y="32"/>
                        <a:pt x="125" y="32"/>
                      </a:cubicBezTo>
                      <a:cubicBezTo>
                        <a:pt x="127" y="29"/>
                        <a:pt x="128" y="26"/>
                        <a:pt x="128" y="22"/>
                      </a:cubicBezTo>
                      <a:cubicBezTo>
                        <a:pt x="128" y="10"/>
                        <a:pt x="118" y="0"/>
                        <a:pt x="105" y="0"/>
                      </a:cubicBezTo>
                      <a:cubicBezTo>
                        <a:pt x="93" y="0"/>
                        <a:pt x="83" y="10"/>
                        <a:pt x="83" y="22"/>
                      </a:cubicBezTo>
                      <a:cubicBezTo>
                        <a:pt x="83" y="26"/>
                        <a:pt x="84" y="29"/>
                        <a:pt x="85" y="32"/>
                      </a:cubicBez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59" y="32"/>
                        <a:pt x="55" y="36"/>
                        <a:pt x="55" y="41"/>
                      </a:cubicBezTo>
                      <a:cubicBezTo>
                        <a:pt x="55" y="45"/>
                        <a:pt x="55" y="45"/>
                        <a:pt x="55" y="45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8" y="45"/>
                        <a:pt x="0" y="53"/>
                        <a:pt x="0" y="64"/>
                      </a:cubicBezTo>
                      <a:cubicBezTo>
                        <a:pt x="0" y="259"/>
                        <a:pt x="0" y="259"/>
                        <a:pt x="0" y="259"/>
                      </a:cubicBezTo>
                      <a:cubicBezTo>
                        <a:pt x="0" y="270"/>
                        <a:pt x="8" y="278"/>
                        <a:pt x="19" y="278"/>
                      </a:cubicBezTo>
                      <a:cubicBezTo>
                        <a:pt x="192" y="278"/>
                        <a:pt x="192" y="278"/>
                        <a:pt x="192" y="278"/>
                      </a:cubicBezTo>
                      <a:cubicBezTo>
                        <a:pt x="202" y="278"/>
                        <a:pt x="210" y="270"/>
                        <a:pt x="210" y="259"/>
                      </a:cubicBezTo>
                      <a:cubicBezTo>
                        <a:pt x="210" y="64"/>
                        <a:pt x="210" y="64"/>
                        <a:pt x="210" y="64"/>
                      </a:cubicBezTo>
                      <a:cubicBezTo>
                        <a:pt x="210" y="53"/>
                        <a:pt x="202" y="45"/>
                        <a:pt x="192" y="45"/>
                      </a:cubicBezTo>
                      <a:close/>
                      <a:moveTo>
                        <a:pt x="105" y="13"/>
                      </a:moveTo>
                      <a:cubicBezTo>
                        <a:pt x="111" y="13"/>
                        <a:pt x="115" y="17"/>
                        <a:pt x="115" y="22"/>
                      </a:cubicBezTo>
                      <a:cubicBezTo>
                        <a:pt x="115" y="28"/>
                        <a:pt x="111" y="32"/>
                        <a:pt x="105" y="32"/>
                      </a:cubicBezTo>
                      <a:cubicBezTo>
                        <a:pt x="100" y="32"/>
                        <a:pt x="96" y="28"/>
                        <a:pt x="96" y="22"/>
                      </a:cubicBezTo>
                      <a:cubicBezTo>
                        <a:pt x="96" y="17"/>
                        <a:pt x="100" y="13"/>
                        <a:pt x="105" y="13"/>
                      </a:cubicBezTo>
                      <a:close/>
                      <a:moveTo>
                        <a:pt x="196" y="259"/>
                      </a:moveTo>
                      <a:cubicBezTo>
                        <a:pt x="196" y="261"/>
                        <a:pt x="194" y="263"/>
                        <a:pt x="192" y="263"/>
                      </a:cubicBezTo>
                      <a:cubicBezTo>
                        <a:pt x="19" y="263"/>
                        <a:pt x="19" y="263"/>
                        <a:pt x="19" y="263"/>
                      </a:cubicBezTo>
                      <a:cubicBezTo>
                        <a:pt x="17" y="263"/>
                        <a:pt x="15" y="261"/>
                        <a:pt x="15" y="259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15" y="61"/>
                        <a:pt x="17" y="59"/>
                        <a:pt x="19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32" y="59"/>
                        <a:pt x="32" y="59"/>
                        <a:pt x="32" y="59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55" y="68"/>
                        <a:pt x="59" y="72"/>
                        <a:pt x="65" y="72"/>
                      </a:cubicBezTo>
                      <a:cubicBezTo>
                        <a:pt x="146" y="72"/>
                        <a:pt x="146" y="72"/>
                        <a:pt x="146" y="72"/>
                      </a:cubicBezTo>
                      <a:cubicBezTo>
                        <a:pt x="151" y="72"/>
                        <a:pt x="155" y="68"/>
                        <a:pt x="155" y="63"/>
                      </a:cubicBezTo>
                      <a:cubicBezTo>
                        <a:pt x="155" y="59"/>
                        <a:pt x="155" y="59"/>
                        <a:pt x="155" y="59"/>
                      </a:cubicBezTo>
                      <a:cubicBezTo>
                        <a:pt x="179" y="59"/>
                        <a:pt x="179" y="59"/>
                        <a:pt x="179" y="59"/>
                      </a:cubicBezTo>
                      <a:cubicBezTo>
                        <a:pt x="186" y="59"/>
                        <a:pt x="186" y="59"/>
                        <a:pt x="186" y="59"/>
                      </a:cubicBezTo>
                      <a:cubicBezTo>
                        <a:pt x="192" y="59"/>
                        <a:pt x="192" y="59"/>
                        <a:pt x="192" y="59"/>
                      </a:cubicBezTo>
                      <a:cubicBezTo>
                        <a:pt x="194" y="59"/>
                        <a:pt x="196" y="61"/>
                        <a:pt x="196" y="64"/>
                      </a:cubicBezTo>
                      <a:lnTo>
                        <a:pt x="196" y="259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" name="Freeform: Shape 11">
                  <a:extLst>
                    <a:ext uri="{FF2B5EF4-FFF2-40B4-BE49-F238E27FC236}">
                      <a16:creationId xmlns:a16="http://schemas.microsoft.com/office/drawing/2014/main" id="{FE01908A-74A0-4CFF-B605-940752417D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8788" y="2192338"/>
                  <a:ext cx="342900" cy="311150"/>
                </a:xfrm>
                <a:custGeom>
                  <a:avLst/>
                  <a:gdLst>
                    <a:gd name="T0" fmla="*/ 122 w 128"/>
                    <a:gd name="T1" fmla="*/ 4 h 116"/>
                    <a:gd name="T2" fmla="*/ 105 w 128"/>
                    <a:gd name="T3" fmla="*/ 6 h 116"/>
                    <a:gd name="T4" fmla="*/ 44 w 128"/>
                    <a:gd name="T5" fmla="*/ 81 h 116"/>
                    <a:gd name="T6" fmla="*/ 24 w 128"/>
                    <a:gd name="T7" fmla="*/ 58 h 116"/>
                    <a:gd name="T8" fmla="*/ 7 w 128"/>
                    <a:gd name="T9" fmla="*/ 56 h 116"/>
                    <a:gd name="T10" fmla="*/ 5 w 128"/>
                    <a:gd name="T11" fmla="*/ 71 h 116"/>
                    <a:gd name="T12" fmla="*/ 45 w 128"/>
                    <a:gd name="T13" fmla="*/ 116 h 116"/>
                    <a:gd name="T14" fmla="*/ 124 w 128"/>
                    <a:gd name="T15" fmla="*/ 19 h 116"/>
                    <a:gd name="T16" fmla="*/ 122 w 128"/>
                    <a:gd name="T17" fmla="*/ 4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8" h="116">
                      <a:moveTo>
                        <a:pt x="122" y="4"/>
                      </a:moveTo>
                      <a:cubicBezTo>
                        <a:pt x="116" y="0"/>
                        <a:pt x="109" y="1"/>
                        <a:pt x="105" y="6"/>
                      </a:cubicBezTo>
                      <a:cubicBezTo>
                        <a:pt x="44" y="81"/>
                        <a:pt x="44" y="81"/>
                        <a:pt x="44" y="81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19" y="53"/>
                        <a:pt x="12" y="52"/>
                        <a:pt x="7" y="56"/>
                      </a:cubicBezTo>
                      <a:cubicBezTo>
                        <a:pt x="1" y="60"/>
                        <a:pt x="0" y="66"/>
                        <a:pt x="5" y="71"/>
                      </a:cubicBezTo>
                      <a:cubicBezTo>
                        <a:pt x="45" y="116"/>
                        <a:pt x="45" y="116"/>
                        <a:pt x="45" y="116"/>
                      </a:cubicBezTo>
                      <a:cubicBezTo>
                        <a:pt x="124" y="19"/>
                        <a:pt x="124" y="19"/>
                        <a:pt x="124" y="19"/>
                      </a:cubicBezTo>
                      <a:cubicBezTo>
                        <a:pt x="128" y="14"/>
                        <a:pt x="127" y="7"/>
                        <a:pt x="122" y="4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6CD7CC6-51D3-43C3-83D2-2C341CAD9285}"/>
                </a:ext>
              </a:extLst>
            </p:cNvPr>
            <p:cNvSpPr txBox="1"/>
            <p:nvPr/>
          </p:nvSpPr>
          <p:spPr>
            <a:xfrm>
              <a:off x="2501183" y="5758320"/>
              <a:ext cx="1724649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bg1"/>
                  </a:solidFill>
                </a:rPr>
                <a:t>未来市场</a:t>
              </a:r>
            </a:p>
          </p:txBody>
        </p:sp>
      </p:grpSp>
      <p:sp>
        <p:nvSpPr>
          <p:cNvPr id="88" name="Rectangle: Rounded Corners 103">
            <a:extLst>
              <a:ext uri="{FF2B5EF4-FFF2-40B4-BE49-F238E27FC236}">
                <a16:creationId xmlns:a16="http://schemas.microsoft.com/office/drawing/2014/main" id="{BCEE0172-207A-45B6-B428-CDE9C0BB9493}"/>
              </a:ext>
            </a:extLst>
          </p:cNvPr>
          <p:cNvSpPr/>
          <p:nvPr/>
        </p:nvSpPr>
        <p:spPr bwMode="auto">
          <a:xfrm>
            <a:off x="4437818" y="3155132"/>
            <a:ext cx="6391426" cy="622616"/>
          </a:xfrm>
          <a:prstGeom prst="roundRect">
            <a:avLst/>
          </a:prstGeom>
          <a:solidFill>
            <a:srgbClr val="E25462"/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定价低于市场平均水平</a:t>
            </a:r>
            <a:br>
              <a:rPr lang="zh-CN" altLang="en-US" sz="2000" b="1" dirty="0">
                <a:solidFill>
                  <a:prstClr val="white"/>
                </a:solidFill>
              </a:rPr>
            </a:br>
            <a:endParaRPr lang="zh-CN" altLang="en-US" sz="2000" b="1" dirty="0">
              <a:solidFill>
                <a:prstClr val="white"/>
              </a:solidFill>
            </a:endParaRPr>
          </a:p>
        </p:txBody>
      </p:sp>
      <p:sp>
        <p:nvSpPr>
          <p:cNvPr id="89" name="Rectangle: Rounded Corners 103">
            <a:extLst>
              <a:ext uri="{FF2B5EF4-FFF2-40B4-BE49-F238E27FC236}">
                <a16:creationId xmlns:a16="http://schemas.microsoft.com/office/drawing/2014/main" id="{8F2ABABE-1CB1-4D5A-BAD9-6F0484A085F6}"/>
              </a:ext>
            </a:extLst>
          </p:cNvPr>
          <p:cNvSpPr/>
          <p:nvPr/>
        </p:nvSpPr>
        <p:spPr bwMode="auto">
          <a:xfrm>
            <a:off x="4437818" y="4423642"/>
            <a:ext cx="6391426" cy="622616"/>
          </a:xfrm>
          <a:prstGeom prst="round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依托于大嘴鸟的现有资源，逐步打开市场</a:t>
            </a:r>
            <a:br>
              <a:rPr lang="zh-CN" altLang="en-US" sz="2000" b="1" dirty="0">
                <a:solidFill>
                  <a:prstClr val="white"/>
                </a:solidFill>
              </a:rPr>
            </a:br>
            <a:endParaRPr lang="zh-CN" altLang="en-US" sz="2000" b="1" dirty="0">
              <a:solidFill>
                <a:prstClr val="white"/>
              </a:solidFill>
            </a:endParaRPr>
          </a:p>
        </p:txBody>
      </p:sp>
      <p:sp>
        <p:nvSpPr>
          <p:cNvPr id="90" name="Rectangle: Rounded Corners 103">
            <a:extLst>
              <a:ext uri="{FF2B5EF4-FFF2-40B4-BE49-F238E27FC236}">
                <a16:creationId xmlns:a16="http://schemas.microsoft.com/office/drawing/2014/main" id="{CC568264-AB15-4EFC-9E81-706ABFF28852}"/>
              </a:ext>
            </a:extLst>
          </p:cNvPr>
          <p:cNvSpPr/>
          <p:nvPr/>
        </p:nvSpPr>
        <p:spPr bwMode="auto">
          <a:xfrm>
            <a:off x="4437818" y="5652076"/>
            <a:ext cx="6391426" cy="6226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对准空白的下沉市场，挖掘潜在客户</a:t>
            </a:r>
            <a:br>
              <a:rPr lang="zh-CN" altLang="en-US" sz="2000" b="1" dirty="0">
                <a:solidFill>
                  <a:prstClr val="white"/>
                </a:solidFill>
              </a:rPr>
            </a:br>
            <a:endParaRPr lang="zh-CN" alt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3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1101593"/>
            <a:chOff x="716110" y="187653"/>
            <a:chExt cx="4203131" cy="110159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市场战略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62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Technological Innovation</a:t>
              </a:r>
            </a:p>
            <a:p>
              <a:pPr>
                <a:lnSpc>
                  <a:spcPct val="130000"/>
                </a:lnSpc>
              </a:pPr>
              <a:endParaRPr lang="en-US" altLang="zh-CN" sz="14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075D474-A8B8-4BB6-AA18-0C2D2F44223E}"/>
              </a:ext>
            </a:extLst>
          </p:cNvPr>
          <p:cNvGrpSpPr/>
          <p:nvPr/>
        </p:nvGrpSpPr>
        <p:grpSpPr>
          <a:xfrm>
            <a:off x="2290239" y="2130627"/>
            <a:ext cx="7611522" cy="3411797"/>
            <a:chOff x="757460" y="2487446"/>
            <a:chExt cx="7611522" cy="341179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741C795-B492-4BC8-9D7D-D178CBB57E09}"/>
                </a:ext>
              </a:extLst>
            </p:cNvPr>
            <p:cNvGrpSpPr/>
            <p:nvPr/>
          </p:nvGrpSpPr>
          <p:grpSpPr>
            <a:xfrm>
              <a:off x="757460" y="2487446"/>
              <a:ext cx="7611522" cy="2520002"/>
              <a:chOff x="757460" y="2487446"/>
              <a:chExt cx="7611522" cy="2520002"/>
            </a:xfrm>
          </p:grpSpPr>
          <p:sp>
            <p:nvSpPr>
              <p:cNvPr id="21" name="Rectangle: Rounded Corners 105">
                <a:extLst>
                  <a:ext uri="{FF2B5EF4-FFF2-40B4-BE49-F238E27FC236}">
                    <a16:creationId xmlns:a16="http://schemas.microsoft.com/office/drawing/2014/main" id="{9D80C98F-17D7-4A03-BC34-446591B22DB4}"/>
                  </a:ext>
                </a:extLst>
              </p:cNvPr>
              <p:cNvSpPr/>
              <p:nvPr/>
            </p:nvSpPr>
            <p:spPr bwMode="auto">
              <a:xfrm>
                <a:off x="757460" y="2487448"/>
                <a:ext cx="2520000" cy="2520000"/>
              </a:xfrm>
              <a:prstGeom prst="round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360000" rIns="91440" bIns="7200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zh-CN" sz="2400" b="1">
                    <a:solidFill>
                      <a:schemeClr val="bg1"/>
                    </a:solidFill>
                    <a:latin typeface="+mn-ea"/>
                  </a:rPr>
                  <a:t>免费试</a:t>
                </a:r>
                <a:r>
                  <a:rPr lang="zh-CN" altLang="en-US" sz="2400" b="1">
                    <a:solidFill>
                      <a:schemeClr val="bg1"/>
                    </a:solidFill>
                    <a:latin typeface="+mn-ea"/>
                  </a:rPr>
                  <a:t>用</a:t>
                </a:r>
                <a:r>
                  <a:rPr lang="zh-CN" altLang="zh-CN" sz="2400" b="1">
                    <a:solidFill>
                      <a:schemeClr val="bg1"/>
                    </a:solidFill>
                    <a:latin typeface="+mn-ea"/>
                  </a:rPr>
                  <a:t>名额</a:t>
                </a:r>
                <a:br>
                  <a:rPr lang="zh-CN" altLang="en-US" sz="2400" b="1" dirty="0">
                    <a:solidFill>
                      <a:schemeClr val="bg1"/>
                    </a:solidFill>
                    <a:latin typeface="+mn-ea"/>
                  </a:rPr>
                </a:br>
                <a:r>
                  <a:rPr lang="zh-CN" altLang="en-US" sz="2400" b="1" dirty="0">
                    <a:solidFill>
                      <a:schemeClr val="bg1"/>
                    </a:solidFill>
                    <a:latin typeface="+mn-ea"/>
                  </a:rPr>
                  <a:t>市场数据分析</a:t>
                </a:r>
                <a:endParaRPr lang="en-US" altLang="zh-CN" sz="2400" b="1" dirty="0">
                  <a:solidFill>
                    <a:schemeClr val="bg1"/>
                  </a:solidFill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zh-CN" sz="2400" b="1" dirty="0">
                    <a:solidFill>
                      <a:schemeClr val="bg1"/>
                    </a:solidFill>
                    <a:latin typeface="+mn-ea"/>
                  </a:rPr>
                  <a:t>宣传</a:t>
                </a:r>
                <a:r>
                  <a:rPr lang="zh-CN" altLang="zh-CN" sz="2400" b="1">
                    <a:solidFill>
                      <a:schemeClr val="bg1"/>
                    </a:solidFill>
                    <a:latin typeface="+mn-ea"/>
                  </a:rPr>
                  <a:t>与推</a:t>
                </a:r>
                <a:r>
                  <a:rPr lang="zh-CN" altLang="en-US" sz="2400" b="1">
                    <a:solidFill>
                      <a:schemeClr val="bg1"/>
                    </a:solidFill>
                    <a:latin typeface="+mn-ea"/>
                  </a:rPr>
                  <a:t>广</a:t>
                </a:r>
                <a:endParaRPr lang="zh-CN" altLang="en-US" sz="19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0E6869FE-32FC-4E36-950A-EF55BB7356ED}"/>
                  </a:ext>
                </a:extLst>
              </p:cNvPr>
              <p:cNvGrpSpPr/>
              <p:nvPr/>
            </p:nvGrpSpPr>
            <p:grpSpPr>
              <a:xfrm>
                <a:off x="3359806" y="3278866"/>
                <a:ext cx="1473709" cy="937163"/>
                <a:chOff x="7964558" y="587170"/>
                <a:chExt cx="1502592" cy="937163"/>
              </a:xfrm>
            </p:grpSpPr>
            <p:sp>
              <p:nvSpPr>
                <p:cNvPr id="22" name="Arrow: Right 107">
                  <a:extLst>
                    <a:ext uri="{FF2B5EF4-FFF2-40B4-BE49-F238E27FC236}">
                      <a16:creationId xmlns:a16="http://schemas.microsoft.com/office/drawing/2014/main" id="{0697BCD3-795B-47AB-8A16-17ABE49D2C4C}"/>
                    </a:ext>
                  </a:extLst>
                </p:cNvPr>
                <p:cNvSpPr/>
                <p:nvPr/>
              </p:nvSpPr>
              <p:spPr bwMode="auto">
                <a:xfrm>
                  <a:off x="7964558" y="587170"/>
                  <a:ext cx="1502592" cy="937163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23" name="Freeform: Shape 108">
                  <a:extLst>
                    <a:ext uri="{FF2B5EF4-FFF2-40B4-BE49-F238E27FC236}">
                      <a16:creationId xmlns:a16="http://schemas.microsoft.com/office/drawing/2014/main" id="{E01FA3E1-82D1-40BF-A624-CF39A564D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0276" y="856603"/>
                  <a:ext cx="291681" cy="398294"/>
                </a:xfrm>
                <a:custGeom>
                  <a:avLst/>
                  <a:gdLst/>
                  <a:ahLst/>
                  <a:cxnLst>
                    <a:cxn ang="0">
                      <a:pos x="49" y="177"/>
                    </a:cxn>
                    <a:cxn ang="0">
                      <a:pos x="58" y="175"/>
                    </a:cxn>
                    <a:cxn ang="0">
                      <a:pos x="57" y="176"/>
                    </a:cxn>
                    <a:cxn ang="0">
                      <a:pos x="67" y="182"/>
                    </a:cxn>
                    <a:cxn ang="0">
                      <a:pos x="77" y="173"/>
                    </a:cxn>
                    <a:cxn ang="0">
                      <a:pos x="77" y="173"/>
                    </a:cxn>
                    <a:cxn ang="0">
                      <a:pos x="86" y="172"/>
                    </a:cxn>
                    <a:cxn ang="0">
                      <a:pos x="91" y="164"/>
                    </a:cxn>
                    <a:cxn ang="0">
                      <a:pos x="43" y="170"/>
                    </a:cxn>
                    <a:cxn ang="0">
                      <a:pos x="49" y="177"/>
                    </a:cxn>
                    <a:cxn ang="0">
                      <a:pos x="91" y="152"/>
                    </a:cxn>
                    <a:cxn ang="0">
                      <a:pos x="44" y="158"/>
                    </a:cxn>
                    <a:cxn ang="0">
                      <a:pos x="41" y="162"/>
                    </a:cxn>
                    <a:cxn ang="0">
                      <a:pos x="44" y="166"/>
                    </a:cxn>
                    <a:cxn ang="0">
                      <a:pos x="91" y="160"/>
                    </a:cxn>
                    <a:cxn ang="0">
                      <a:pos x="94" y="155"/>
                    </a:cxn>
                    <a:cxn ang="0">
                      <a:pos x="91" y="152"/>
                    </a:cxn>
                    <a:cxn ang="0">
                      <a:pos x="93" y="138"/>
                    </a:cxn>
                    <a:cxn ang="0">
                      <a:pos x="42" y="145"/>
                    </a:cxn>
                    <a:cxn ang="0">
                      <a:pos x="38" y="150"/>
                    </a:cxn>
                    <a:cxn ang="0">
                      <a:pos x="42" y="154"/>
                    </a:cxn>
                    <a:cxn ang="0">
                      <a:pos x="93" y="148"/>
                    </a:cxn>
                    <a:cxn ang="0">
                      <a:pos x="97" y="143"/>
                    </a:cxn>
                    <a:cxn ang="0">
                      <a:pos x="93" y="138"/>
                    </a:cxn>
                    <a:cxn ang="0">
                      <a:pos x="67" y="0"/>
                    </a:cxn>
                    <a:cxn ang="0">
                      <a:pos x="0" y="67"/>
                    </a:cxn>
                    <a:cxn ang="0">
                      <a:pos x="41" y="129"/>
                    </a:cxn>
                    <a:cxn ang="0">
                      <a:pos x="41" y="141"/>
                    </a:cxn>
                    <a:cxn ang="0">
                      <a:pos x="94" y="134"/>
                    </a:cxn>
                    <a:cxn ang="0">
                      <a:pos x="94" y="129"/>
                    </a:cxn>
                    <a:cxn ang="0">
                      <a:pos x="134" y="67"/>
                    </a:cxn>
                    <a:cxn ang="0">
                      <a:pos x="67" y="0"/>
                    </a:cxn>
                    <a:cxn ang="0">
                      <a:pos x="120" y="75"/>
                    </a:cxn>
                    <a:cxn ang="0">
                      <a:pos x="115" y="70"/>
                    </a:cxn>
                    <a:cxn ang="0">
                      <a:pos x="65" y="19"/>
                    </a:cxn>
                    <a:cxn ang="0">
                      <a:pos x="60" y="14"/>
                    </a:cxn>
                    <a:cxn ang="0">
                      <a:pos x="65" y="9"/>
                    </a:cxn>
                    <a:cxn ang="0">
                      <a:pos x="126" y="70"/>
                    </a:cxn>
                    <a:cxn ang="0">
                      <a:pos x="120" y="75"/>
                    </a:cxn>
                  </a:cxnLst>
                  <a:rect l="0" t="0" r="r" b="b"/>
                  <a:pathLst>
                    <a:path w="134" h="183">
                      <a:moveTo>
                        <a:pt x="49" y="177"/>
                      </a:moveTo>
                      <a:cubicBezTo>
                        <a:pt x="58" y="175"/>
                        <a:pt x="58" y="175"/>
                        <a:pt x="58" y="175"/>
                      </a:cubicBezTo>
                      <a:cubicBezTo>
                        <a:pt x="57" y="175"/>
                        <a:pt x="57" y="176"/>
                        <a:pt x="57" y="176"/>
                      </a:cubicBezTo>
                      <a:cubicBezTo>
                        <a:pt x="57" y="178"/>
                        <a:pt x="62" y="183"/>
                        <a:pt x="67" y="182"/>
                      </a:cubicBezTo>
                      <a:cubicBezTo>
                        <a:pt x="73" y="181"/>
                        <a:pt x="77" y="176"/>
                        <a:pt x="77" y="173"/>
                      </a:cubicBezTo>
                      <a:cubicBezTo>
                        <a:pt x="77" y="173"/>
                        <a:pt x="77" y="173"/>
                        <a:pt x="77" y="173"/>
                      </a:cubicBezTo>
                      <a:cubicBezTo>
                        <a:pt x="86" y="172"/>
                        <a:pt x="86" y="172"/>
                        <a:pt x="86" y="172"/>
                      </a:cubicBezTo>
                      <a:cubicBezTo>
                        <a:pt x="88" y="172"/>
                        <a:pt x="91" y="166"/>
                        <a:pt x="91" y="164"/>
                      </a:cubicBezTo>
                      <a:cubicBezTo>
                        <a:pt x="43" y="170"/>
                        <a:pt x="43" y="170"/>
                        <a:pt x="43" y="170"/>
                      </a:cubicBezTo>
                      <a:cubicBezTo>
                        <a:pt x="43" y="172"/>
                        <a:pt x="47" y="177"/>
                        <a:pt x="49" y="177"/>
                      </a:cubicBezTo>
                      <a:close/>
                      <a:moveTo>
                        <a:pt x="91" y="152"/>
                      </a:moveTo>
                      <a:cubicBezTo>
                        <a:pt x="44" y="158"/>
                        <a:pt x="44" y="158"/>
                        <a:pt x="44" y="158"/>
                      </a:cubicBezTo>
                      <a:cubicBezTo>
                        <a:pt x="42" y="158"/>
                        <a:pt x="41" y="160"/>
                        <a:pt x="41" y="162"/>
                      </a:cubicBezTo>
                      <a:cubicBezTo>
                        <a:pt x="41" y="165"/>
                        <a:pt x="42" y="166"/>
                        <a:pt x="44" y="166"/>
                      </a:cubicBezTo>
                      <a:cubicBezTo>
                        <a:pt x="91" y="160"/>
                        <a:pt x="91" y="160"/>
                        <a:pt x="91" y="160"/>
                      </a:cubicBezTo>
                      <a:cubicBezTo>
                        <a:pt x="93" y="160"/>
                        <a:pt x="94" y="158"/>
                        <a:pt x="94" y="155"/>
                      </a:cubicBezTo>
                      <a:cubicBezTo>
                        <a:pt x="94" y="153"/>
                        <a:pt x="93" y="151"/>
                        <a:pt x="91" y="152"/>
                      </a:cubicBezTo>
                      <a:close/>
                      <a:moveTo>
                        <a:pt x="93" y="138"/>
                      </a:moveTo>
                      <a:cubicBezTo>
                        <a:pt x="42" y="145"/>
                        <a:pt x="42" y="145"/>
                        <a:pt x="42" y="145"/>
                      </a:cubicBezTo>
                      <a:cubicBezTo>
                        <a:pt x="40" y="145"/>
                        <a:pt x="38" y="148"/>
                        <a:pt x="38" y="150"/>
                      </a:cubicBezTo>
                      <a:cubicBezTo>
                        <a:pt x="38" y="153"/>
                        <a:pt x="40" y="155"/>
                        <a:pt x="42" y="154"/>
                      </a:cubicBezTo>
                      <a:cubicBezTo>
                        <a:pt x="93" y="148"/>
                        <a:pt x="93" y="148"/>
                        <a:pt x="93" y="148"/>
                      </a:cubicBezTo>
                      <a:cubicBezTo>
                        <a:pt x="95" y="148"/>
                        <a:pt x="97" y="145"/>
                        <a:pt x="97" y="143"/>
                      </a:cubicBezTo>
                      <a:cubicBezTo>
                        <a:pt x="97" y="140"/>
                        <a:pt x="95" y="138"/>
                        <a:pt x="93" y="138"/>
                      </a:cubicBezTo>
                      <a:close/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95"/>
                        <a:pt x="17" y="119"/>
                        <a:pt x="41" y="129"/>
                      </a:cubicBezTo>
                      <a:cubicBezTo>
                        <a:pt x="41" y="141"/>
                        <a:pt x="41" y="141"/>
                        <a:pt x="41" y="141"/>
                      </a:cubicBezTo>
                      <a:cubicBezTo>
                        <a:pt x="94" y="134"/>
                        <a:pt x="94" y="134"/>
                        <a:pt x="94" y="134"/>
                      </a:cubicBezTo>
                      <a:cubicBezTo>
                        <a:pt x="94" y="129"/>
                        <a:pt x="94" y="129"/>
                        <a:pt x="94" y="129"/>
                      </a:cubicBezTo>
                      <a:cubicBezTo>
                        <a:pt x="118" y="119"/>
                        <a:pt x="134" y="95"/>
                        <a:pt x="134" y="67"/>
                      </a:cubicBezTo>
                      <a:cubicBezTo>
                        <a:pt x="134" y="30"/>
                        <a:pt x="104" y="0"/>
                        <a:pt x="67" y="0"/>
                      </a:cubicBezTo>
                      <a:close/>
                      <a:moveTo>
                        <a:pt x="120" y="75"/>
                      </a:moveTo>
                      <a:cubicBezTo>
                        <a:pt x="117" y="75"/>
                        <a:pt x="115" y="73"/>
                        <a:pt x="115" y="70"/>
                      </a:cubicBezTo>
                      <a:cubicBezTo>
                        <a:pt x="115" y="42"/>
                        <a:pt x="93" y="19"/>
                        <a:pt x="65" y="19"/>
                      </a:cubicBezTo>
                      <a:cubicBezTo>
                        <a:pt x="62" y="19"/>
                        <a:pt x="60" y="17"/>
                        <a:pt x="60" y="14"/>
                      </a:cubicBezTo>
                      <a:cubicBezTo>
                        <a:pt x="60" y="11"/>
                        <a:pt x="62" y="9"/>
                        <a:pt x="65" y="9"/>
                      </a:cubicBezTo>
                      <a:cubicBezTo>
                        <a:pt x="98" y="9"/>
                        <a:pt x="126" y="36"/>
                        <a:pt x="126" y="70"/>
                      </a:cubicBezTo>
                      <a:cubicBezTo>
                        <a:pt x="126" y="73"/>
                        <a:pt x="123" y="75"/>
                        <a:pt x="120" y="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sp>
            <p:nvSpPr>
              <p:cNvPr id="44" name="Rectangle: Rounded Corners 103">
                <a:extLst>
                  <a:ext uri="{FF2B5EF4-FFF2-40B4-BE49-F238E27FC236}">
                    <a16:creationId xmlns:a16="http://schemas.microsoft.com/office/drawing/2014/main" id="{CFB2B8E5-D084-4F6B-8CCF-C30FEBBFB7A9}"/>
                  </a:ext>
                </a:extLst>
              </p:cNvPr>
              <p:cNvSpPr/>
              <p:nvPr/>
            </p:nvSpPr>
            <p:spPr bwMode="auto">
              <a:xfrm>
                <a:off x="4901327" y="2487446"/>
                <a:ext cx="2614232" cy="2520000"/>
              </a:xfrm>
              <a:prstGeom prst="roundRect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360000" rIns="91440" bIns="7200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zh-CN" sz="2400" b="1" dirty="0">
                    <a:solidFill>
                      <a:schemeClr val="bg1"/>
                    </a:solidFill>
                    <a:latin typeface="+mn-ea"/>
                  </a:rPr>
                  <a:t>产品升级</a:t>
                </a:r>
                <a:endParaRPr lang="en-US" altLang="zh-CN" sz="2400" b="1" dirty="0">
                  <a:solidFill>
                    <a:schemeClr val="bg1"/>
                  </a:solidFill>
                  <a:latin typeface="+mn-ea"/>
                </a:endParaRPr>
              </a:p>
              <a:p>
                <a:pPr lvl="0" algn="ctr">
                  <a:lnSpc>
                    <a:spcPct val="150000"/>
                  </a:lnSpc>
                </a:pPr>
                <a:r>
                  <a:rPr lang="zh-CN" altLang="zh-CN" sz="2400" b="1" dirty="0">
                    <a:solidFill>
                      <a:schemeClr val="bg1"/>
                    </a:solidFill>
                    <a:latin typeface="+mn-ea"/>
                  </a:rPr>
                  <a:t>与学校开展合作</a:t>
                </a:r>
                <a:endParaRPr lang="en-US" altLang="zh-CN" sz="2400" b="1" dirty="0">
                  <a:solidFill>
                    <a:schemeClr val="bg1"/>
                  </a:solidFill>
                  <a:latin typeface="+mn-ea"/>
                </a:endParaRPr>
              </a:p>
              <a:p>
                <a:pPr lvl="0" algn="ctr">
                  <a:lnSpc>
                    <a:spcPct val="150000"/>
                  </a:lnSpc>
                </a:pPr>
                <a:r>
                  <a:rPr lang="zh-CN" altLang="zh-CN" sz="2400" b="1">
                    <a:solidFill>
                      <a:schemeClr val="bg1"/>
                    </a:solidFill>
                    <a:latin typeface="+mn-ea"/>
                  </a:rPr>
                  <a:t>树</a:t>
                </a:r>
                <a:r>
                  <a:rPr lang="zh-CN" altLang="en-US" sz="2400" b="1">
                    <a:solidFill>
                      <a:schemeClr val="bg1"/>
                    </a:solidFill>
                    <a:latin typeface="+mn-ea"/>
                  </a:rPr>
                  <a:t>立</a:t>
                </a:r>
                <a:r>
                  <a:rPr lang="zh-CN" altLang="zh-CN" sz="2400" b="1">
                    <a:solidFill>
                      <a:schemeClr val="bg1"/>
                    </a:solidFill>
                    <a:latin typeface="+mn-ea"/>
                  </a:rPr>
                  <a:t>品牌</a:t>
                </a:r>
                <a:r>
                  <a:rPr lang="zh-CN" altLang="zh-CN" sz="2400" b="1" dirty="0">
                    <a:solidFill>
                      <a:schemeClr val="bg1"/>
                    </a:solidFill>
                    <a:latin typeface="+mn-ea"/>
                  </a:rPr>
                  <a:t>形象 </a:t>
                </a:r>
                <a:endParaRPr lang="zh-CN" altLang="en-US" sz="2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9" name="Freeform: Shape 120">
                <a:extLst>
                  <a:ext uri="{FF2B5EF4-FFF2-40B4-BE49-F238E27FC236}">
                    <a16:creationId xmlns:a16="http://schemas.microsoft.com/office/drawing/2014/main" id="{02AD2C35-0B1D-44E1-9C16-694D713D0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1195" y="3598814"/>
                <a:ext cx="397787" cy="297210"/>
              </a:xfrm>
              <a:custGeom>
                <a:avLst/>
                <a:gdLst/>
                <a:ahLst/>
                <a:cxnLst>
                  <a:cxn ang="0">
                    <a:pos x="78" y="45"/>
                  </a:cxn>
                  <a:cxn ang="0">
                    <a:pos x="110" y="69"/>
                  </a:cxn>
                  <a:cxn ang="0">
                    <a:pos x="111" y="72"/>
                  </a:cxn>
                  <a:cxn ang="0">
                    <a:pos x="108" y="73"/>
                  </a:cxn>
                  <a:cxn ang="0">
                    <a:pos x="73" y="49"/>
                  </a:cxn>
                  <a:cxn ang="0">
                    <a:pos x="72" y="49"/>
                  </a:cxn>
                  <a:cxn ang="0">
                    <a:pos x="62" y="57"/>
                  </a:cxn>
                  <a:cxn ang="0">
                    <a:pos x="59" y="58"/>
                  </a:cxn>
                  <a:cxn ang="0">
                    <a:pos x="57" y="57"/>
                  </a:cxn>
                  <a:cxn ang="0">
                    <a:pos x="47" y="49"/>
                  </a:cxn>
                  <a:cxn ang="0">
                    <a:pos x="46" y="49"/>
                  </a:cxn>
                  <a:cxn ang="0">
                    <a:pos x="11" y="73"/>
                  </a:cxn>
                  <a:cxn ang="0">
                    <a:pos x="8" y="72"/>
                  </a:cxn>
                  <a:cxn ang="0">
                    <a:pos x="8" y="69"/>
                  </a:cxn>
                  <a:cxn ang="0">
                    <a:pos x="41" y="45"/>
                  </a:cxn>
                  <a:cxn ang="0">
                    <a:pos x="41" y="44"/>
                  </a:cxn>
                  <a:cxn ang="0">
                    <a:pos x="8" y="14"/>
                  </a:cxn>
                  <a:cxn ang="0">
                    <a:pos x="7" y="10"/>
                  </a:cxn>
                  <a:cxn ang="0">
                    <a:pos x="9" y="8"/>
                  </a:cxn>
                  <a:cxn ang="0">
                    <a:pos x="11" y="9"/>
                  </a:cxn>
                  <a:cxn ang="0">
                    <a:pos x="58" y="51"/>
                  </a:cxn>
                  <a:cxn ang="0">
                    <a:pos x="59" y="51"/>
                  </a:cxn>
                  <a:cxn ang="0">
                    <a:pos x="61" y="51"/>
                  </a:cxn>
                  <a:cxn ang="0">
                    <a:pos x="108" y="9"/>
                  </a:cxn>
                  <a:cxn ang="0">
                    <a:pos x="110" y="8"/>
                  </a:cxn>
                  <a:cxn ang="0">
                    <a:pos x="112" y="10"/>
                  </a:cxn>
                  <a:cxn ang="0">
                    <a:pos x="111" y="14"/>
                  </a:cxn>
                  <a:cxn ang="0">
                    <a:pos x="78" y="44"/>
                  </a:cxn>
                  <a:cxn ang="0">
                    <a:pos x="78" y="45"/>
                  </a:cxn>
                  <a:cxn ang="0">
                    <a:pos x="114" y="0"/>
                  </a:cxn>
                  <a:cxn ang="0">
                    <a:pos x="5" y="0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5" y="82"/>
                  </a:cxn>
                  <a:cxn ang="0">
                    <a:pos x="114" y="82"/>
                  </a:cxn>
                  <a:cxn ang="0">
                    <a:pos x="119" y="77"/>
                  </a:cxn>
                  <a:cxn ang="0">
                    <a:pos x="119" y="5"/>
                  </a:cxn>
                  <a:cxn ang="0">
                    <a:pos x="114" y="0"/>
                  </a:cxn>
                </a:cxnLst>
                <a:rect l="0" t="0" r="r" b="b"/>
                <a:pathLst>
                  <a:path w="119" h="82">
                    <a:moveTo>
                      <a:pt x="78" y="45"/>
                    </a:moveTo>
                    <a:cubicBezTo>
                      <a:pt x="87" y="51"/>
                      <a:pt x="110" y="69"/>
                      <a:pt x="110" y="69"/>
                    </a:cubicBezTo>
                    <a:cubicBezTo>
                      <a:pt x="111" y="70"/>
                      <a:pt x="111" y="71"/>
                      <a:pt x="111" y="72"/>
                    </a:cubicBezTo>
                    <a:cubicBezTo>
                      <a:pt x="110" y="73"/>
                      <a:pt x="109" y="74"/>
                      <a:pt x="108" y="73"/>
                    </a:cubicBezTo>
                    <a:cubicBezTo>
                      <a:pt x="108" y="73"/>
                      <a:pt x="83" y="55"/>
                      <a:pt x="73" y="49"/>
                    </a:cubicBezTo>
                    <a:cubicBezTo>
                      <a:pt x="73" y="48"/>
                      <a:pt x="72" y="49"/>
                      <a:pt x="72" y="49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61" y="58"/>
                      <a:pt x="60" y="58"/>
                      <a:pt x="59" y="58"/>
                    </a:cubicBezTo>
                    <a:cubicBezTo>
                      <a:pt x="59" y="58"/>
                      <a:pt x="58" y="58"/>
                      <a:pt x="57" y="57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6" y="48"/>
                      <a:pt x="46" y="49"/>
                    </a:cubicBezTo>
                    <a:cubicBezTo>
                      <a:pt x="36" y="55"/>
                      <a:pt x="11" y="73"/>
                      <a:pt x="11" y="73"/>
                    </a:cubicBezTo>
                    <a:cubicBezTo>
                      <a:pt x="10" y="74"/>
                      <a:pt x="8" y="73"/>
                      <a:pt x="8" y="72"/>
                    </a:cubicBezTo>
                    <a:cubicBezTo>
                      <a:pt x="7" y="71"/>
                      <a:pt x="7" y="70"/>
                      <a:pt x="8" y="69"/>
                    </a:cubicBezTo>
                    <a:cubicBezTo>
                      <a:pt x="8" y="69"/>
                      <a:pt x="32" y="51"/>
                      <a:pt x="41" y="45"/>
                    </a:cubicBezTo>
                    <a:cubicBezTo>
                      <a:pt x="42" y="44"/>
                      <a:pt x="41" y="44"/>
                      <a:pt x="41" y="4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6" y="13"/>
                      <a:pt x="6" y="11"/>
                      <a:pt x="7" y="10"/>
                    </a:cubicBezTo>
                    <a:cubicBezTo>
                      <a:pt x="7" y="9"/>
                      <a:pt x="8" y="8"/>
                      <a:pt x="9" y="8"/>
                    </a:cubicBezTo>
                    <a:cubicBezTo>
                      <a:pt x="10" y="8"/>
                      <a:pt x="10" y="9"/>
                      <a:pt x="11" y="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60" y="51"/>
                      <a:pt x="60" y="51"/>
                      <a:pt x="61" y="51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9" y="9"/>
                      <a:pt x="109" y="8"/>
                      <a:pt x="110" y="8"/>
                    </a:cubicBezTo>
                    <a:cubicBezTo>
                      <a:pt x="111" y="8"/>
                      <a:pt x="112" y="9"/>
                      <a:pt x="112" y="10"/>
                    </a:cubicBezTo>
                    <a:cubicBezTo>
                      <a:pt x="113" y="11"/>
                      <a:pt x="112" y="13"/>
                      <a:pt x="111" y="1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8" y="44"/>
                      <a:pt x="77" y="44"/>
                      <a:pt x="78" y="45"/>
                    </a:cubicBezTo>
                    <a:moveTo>
                      <a:pt x="114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5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80"/>
                      <a:pt x="2" y="82"/>
                      <a:pt x="5" y="82"/>
                    </a:cubicBezTo>
                    <a:cubicBezTo>
                      <a:pt x="114" y="82"/>
                      <a:pt x="114" y="82"/>
                      <a:pt x="114" y="82"/>
                    </a:cubicBezTo>
                    <a:cubicBezTo>
                      <a:pt x="117" y="82"/>
                      <a:pt x="119" y="80"/>
                      <a:pt x="119" y="77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3"/>
                      <a:pt x="117" y="0"/>
                      <a:pt x="114" y="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47304D5-81BB-4D11-B507-AA967EE2B81F}"/>
                </a:ext>
              </a:extLst>
            </p:cNvPr>
            <p:cNvSpPr txBox="1"/>
            <p:nvPr/>
          </p:nvSpPr>
          <p:spPr>
            <a:xfrm>
              <a:off x="1213766" y="5376023"/>
              <a:ext cx="160738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/>
              <a:r>
                <a:rPr lang="zh-CN" altLang="en-US" sz="2800" b="1" dirty="0">
                  <a:latin typeface="+mn-ea"/>
                </a:rPr>
                <a:t>市场前期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098690-C4B0-475B-A449-3C234D2BB09C}"/>
                </a:ext>
              </a:extLst>
            </p:cNvPr>
            <p:cNvSpPr txBox="1"/>
            <p:nvPr/>
          </p:nvSpPr>
          <p:spPr>
            <a:xfrm>
              <a:off x="5357633" y="5376023"/>
              <a:ext cx="200640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/>
              <a:r>
                <a:rPr lang="zh-CN" altLang="en-US" sz="2800" b="1" dirty="0">
                  <a:latin typeface="+mn-ea"/>
                </a:rPr>
                <a:t>市场中后期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070133" y="494060"/>
            <a:ext cx="4262888" cy="821516"/>
            <a:chOff x="656353" y="187653"/>
            <a:chExt cx="4262888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未来发展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65635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Technological Innovation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589C8D88-DE41-4858-9FE7-AD3A186E702F}"/>
              </a:ext>
            </a:extLst>
          </p:cNvPr>
          <p:cNvSpPr/>
          <p:nvPr/>
        </p:nvSpPr>
        <p:spPr>
          <a:xfrm>
            <a:off x="6197838" y="1717399"/>
            <a:ext cx="576000" cy="57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FontAwesome" pitchFamily="2" charset="0"/>
              <a:sym typeface="FontAwesome" pitchFamily="2" charset="0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B01F44B4-67E2-4724-95AD-A84CE0F88A9D}"/>
              </a:ext>
            </a:extLst>
          </p:cNvPr>
          <p:cNvSpPr/>
          <p:nvPr/>
        </p:nvSpPr>
        <p:spPr>
          <a:xfrm>
            <a:off x="7182751" y="3466171"/>
            <a:ext cx="819150" cy="819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en-US" altLang="zh-CN" sz="2800" dirty="0">
              <a:solidFill>
                <a:srgbClr val="F2F2F2"/>
              </a:solidFill>
              <a:latin typeface="FontAwesome" pitchFamily="2" charset="0"/>
              <a:sym typeface="FontAwesome" pitchFamily="2" charset="0"/>
            </a:endParaRPr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4D178E51-F6EA-49FB-ACC2-C32D753E6E18}"/>
              </a:ext>
            </a:extLst>
          </p:cNvPr>
          <p:cNvSpPr/>
          <p:nvPr/>
        </p:nvSpPr>
        <p:spPr>
          <a:xfrm>
            <a:off x="2429776" y="2854984"/>
            <a:ext cx="819150" cy="8175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en-US" altLang="zh-CN" sz="2800" dirty="0">
              <a:solidFill>
                <a:srgbClr val="F2F2F2"/>
              </a:solidFill>
              <a:latin typeface="FontAwesome" pitchFamily="2" charset="0"/>
              <a:sym typeface="FontAwesome" pitchFamily="2" charset="0"/>
            </a:endParaRPr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F4E0B70A-B1EF-42AB-A0FA-6BA718C3134E}"/>
              </a:ext>
            </a:extLst>
          </p:cNvPr>
          <p:cNvSpPr/>
          <p:nvPr/>
        </p:nvSpPr>
        <p:spPr>
          <a:xfrm>
            <a:off x="1193113" y="4564721"/>
            <a:ext cx="819150" cy="819150"/>
          </a:xfrm>
          <a:prstGeom prst="ellipse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FontAwesome" pitchFamily="2" charset="0"/>
              <a:sym typeface="FontAwesome" pitchFamily="2" charset="0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038BB841-EA5B-4979-9B80-EBB8361E25AC}"/>
              </a:ext>
            </a:extLst>
          </p:cNvPr>
          <p:cNvSpPr/>
          <p:nvPr/>
        </p:nvSpPr>
        <p:spPr>
          <a:xfrm>
            <a:off x="2183713" y="4736346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3F3F3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Open Sans" panose="020B0606030504020204" pitchFamily="2" charset="0"/>
              </a:rPr>
              <a:t>产品提升改进</a:t>
            </a:r>
            <a:endParaRPr lang="en-US" altLang="zh-CN" sz="2400" b="1" dirty="0">
              <a:solidFill>
                <a:srgbClr val="3F3F3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Open Sans" panose="020B0606030504020204" pitchFamily="2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159CC0A9-6942-446D-AA7B-C3B73186CD75}"/>
              </a:ext>
            </a:extLst>
          </p:cNvPr>
          <p:cNvSpPr/>
          <p:nvPr/>
        </p:nvSpPr>
        <p:spPr>
          <a:xfrm>
            <a:off x="3478118" y="3035059"/>
            <a:ext cx="2646878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3F3F3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Open Sans" panose="020B0606030504020204" pitchFamily="2" charset="0"/>
              </a:rPr>
              <a:t>学校专属课程开发</a:t>
            </a:r>
            <a:endParaRPr lang="en-US" altLang="zh-CN" sz="2400" b="1" dirty="0">
              <a:solidFill>
                <a:srgbClr val="3F3F3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Open Sans" panose="020B0606030504020204" pitchFamily="2" charset="0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2B926111-2131-4A95-86A9-68FEFE5873DA}"/>
              </a:ext>
            </a:extLst>
          </p:cNvPr>
          <p:cNvSpPr/>
          <p:nvPr/>
        </p:nvSpPr>
        <p:spPr>
          <a:xfrm>
            <a:off x="6921618" y="1725372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3F3F3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Open Sans" panose="020B0606030504020204" pitchFamily="2" charset="0"/>
              </a:rPr>
              <a:t>编程乐趣化</a:t>
            </a:r>
            <a:endParaRPr lang="en-US" altLang="zh-CN" sz="2400" b="1" dirty="0">
              <a:solidFill>
                <a:srgbClr val="3F3F3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Open Sans" panose="020B0606030504020204" pitchFamily="2" charset="0"/>
            </a:endParaRP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12554215-076E-4F31-8550-F7B1D6D954B2}"/>
              </a:ext>
            </a:extLst>
          </p:cNvPr>
          <p:cNvSpPr/>
          <p:nvPr/>
        </p:nvSpPr>
        <p:spPr>
          <a:xfrm>
            <a:off x="8159063" y="3644914"/>
            <a:ext cx="27627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3F3F3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Open Sans" panose="020B0606030504020204" pitchFamily="2" charset="0"/>
              </a:rPr>
              <a:t>提高编程渗透率</a:t>
            </a:r>
            <a:endParaRPr lang="en-US" altLang="zh-CN" sz="2400" b="1" dirty="0">
              <a:solidFill>
                <a:srgbClr val="3F3F3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Open Sans" panose="020B0606030504020204" pitchFamily="2" charset="0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8615A5A5-46D5-4050-BCED-17A7730395FA}"/>
              </a:ext>
            </a:extLst>
          </p:cNvPr>
          <p:cNvSpPr/>
          <p:nvPr/>
        </p:nvSpPr>
        <p:spPr>
          <a:xfrm>
            <a:off x="8942204" y="5333623"/>
            <a:ext cx="2646878" cy="83099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3F3F3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Open Sans" panose="020B0606030504020204" pitchFamily="2" charset="0"/>
              </a:rPr>
              <a:t>揭开人工智能</a:t>
            </a:r>
            <a:endParaRPr lang="en-US" altLang="zh-CN" sz="2400" b="1" dirty="0">
              <a:solidFill>
                <a:srgbClr val="3F3F3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Open Sans" panose="020B0606030504020204" pitchFamily="2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3F3F3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Open Sans" panose="020B0606030504020204" pitchFamily="2" charset="0"/>
              </a:rPr>
              <a:t>与编程的神秘面纱</a:t>
            </a:r>
            <a:endParaRPr lang="en-US" altLang="zh-CN" sz="2400" b="1" dirty="0">
              <a:solidFill>
                <a:srgbClr val="3F3F3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Open Sans" panose="020B0606030504020204" pitchFamily="2" charset="0"/>
            </a:endParaRPr>
          </a:p>
        </p:txBody>
      </p:sp>
      <p:cxnSp>
        <p:nvCxnSpPr>
          <p:cNvPr id="27" name="Curved Connector 33">
            <a:extLst>
              <a:ext uri="{FF2B5EF4-FFF2-40B4-BE49-F238E27FC236}">
                <a16:creationId xmlns:a16="http://schemas.microsoft.com/office/drawing/2014/main" id="{D5BEA2E0-343C-4280-9C2A-EA0B464C59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71523" y="3583186"/>
            <a:ext cx="943517" cy="768227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sp>
        <p:nvSpPr>
          <p:cNvPr id="28" name="Freeform 37">
            <a:extLst>
              <a:ext uri="{FF2B5EF4-FFF2-40B4-BE49-F238E27FC236}">
                <a16:creationId xmlns:a16="http://schemas.microsoft.com/office/drawing/2014/main" id="{4FC3A374-80C9-40E0-9862-6DA99DBD98DF}"/>
              </a:ext>
            </a:extLst>
          </p:cNvPr>
          <p:cNvSpPr/>
          <p:nvPr/>
        </p:nvSpPr>
        <p:spPr>
          <a:xfrm>
            <a:off x="3194951" y="2073934"/>
            <a:ext cx="2955925" cy="844550"/>
          </a:xfrm>
          <a:custGeom>
            <a:avLst/>
            <a:gdLst/>
            <a:ahLst/>
            <a:cxnLst>
              <a:cxn ang="0">
                <a:pos x="0" y="844008"/>
              </a:cxn>
              <a:cxn ang="0">
                <a:pos x="935711" y="58208"/>
              </a:cxn>
              <a:cxn ang="0">
                <a:pos x="2955999" y="58208"/>
              </a:cxn>
            </a:cxnLst>
            <a:rect l="0" t="0" r="0" b="0"/>
            <a:pathLst>
              <a:path w="2955851" h="845092">
                <a:moveTo>
                  <a:pt x="0" y="845092"/>
                </a:moveTo>
                <a:cubicBezTo>
                  <a:pt x="221511" y="517254"/>
                  <a:pt x="443023" y="189417"/>
                  <a:pt x="935665" y="58282"/>
                </a:cubicBezTo>
                <a:cubicBezTo>
                  <a:pt x="1428307" y="-72853"/>
                  <a:pt x="2955851" y="58282"/>
                  <a:pt x="2955851" y="58282"/>
                </a:cubicBezTo>
              </a:path>
            </a:pathLst>
          </a:custGeom>
          <a:noFill/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/>
              <a:ea typeface="微软雅黑"/>
            </a:endParaRPr>
          </a:p>
        </p:txBody>
      </p:sp>
      <p:cxnSp>
        <p:nvCxnSpPr>
          <p:cNvPr id="29" name="Curved Connector 39">
            <a:extLst>
              <a:ext uri="{FF2B5EF4-FFF2-40B4-BE49-F238E27FC236}">
                <a16:creationId xmlns:a16="http://schemas.microsoft.com/office/drawing/2014/main" id="{9079231C-AE1B-4E05-BC81-E507D3A51721}"/>
              </a:ext>
            </a:extLst>
          </p:cNvPr>
          <p:cNvCxnSpPr>
            <a:endCxn id="8" idx="0"/>
          </p:cNvCxnSpPr>
          <p:nvPr/>
        </p:nvCxnSpPr>
        <p:spPr>
          <a:xfrm rot="10800000" flipH="1" flipV="1">
            <a:off x="6606488" y="2319996"/>
            <a:ext cx="985838" cy="1146175"/>
          </a:xfrm>
          <a:prstGeom prst="curvedConnector4">
            <a:avLst>
              <a:gd name="adj1" fmla="val -23181"/>
              <a:gd name="adj2" fmla="val 53343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cxnSp>
        <p:nvCxnSpPr>
          <p:cNvPr id="30" name="Curved Connector 41">
            <a:extLst>
              <a:ext uri="{FF2B5EF4-FFF2-40B4-BE49-F238E27FC236}">
                <a16:creationId xmlns:a16="http://schemas.microsoft.com/office/drawing/2014/main" id="{175023CA-0B21-4490-8D53-B64408D7A32C}"/>
              </a:ext>
            </a:extLst>
          </p:cNvPr>
          <p:cNvCxnSpPr>
            <a:endCxn id="8" idx="0"/>
          </p:cNvCxnSpPr>
          <p:nvPr/>
        </p:nvCxnSpPr>
        <p:spPr>
          <a:xfrm rot="-5400000" flipH="1">
            <a:off x="7581213" y="4296434"/>
            <a:ext cx="881063" cy="858837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sp>
        <p:nvSpPr>
          <p:cNvPr id="31" name="Freeform 7">
            <a:extLst>
              <a:ext uri="{FF2B5EF4-FFF2-40B4-BE49-F238E27FC236}">
                <a16:creationId xmlns:a16="http://schemas.microsoft.com/office/drawing/2014/main" id="{78AA4E5B-40EF-45A7-B494-18A9D21B872E}"/>
              </a:ext>
            </a:extLst>
          </p:cNvPr>
          <p:cNvSpPr>
            <a:spLocks noEditPoints="1"/>
          </p:cNvSpPr>
          <p:nvPr/>
        </p:nvSpPr>
        <p:spPr>
          <a:xfrm>
            <a:off x="1431238" y="4764746"/>
            <a:ext cx="342900" cy="401638"/>
          </a:xfrm>
          <a:custGeom>
            <a:avLst/>
            <a:gdLst/>
            <a:ahLst/>
            <a:cxnLst>
              <a:cxn ang="0">
                <a:pos x="625374098" y="300437490"/>
              </a:cxn>
              <a:cxn ang="0">
                <a:pos x="572378801" y="346656327"/>
              </a:cxn>
              <a:cxn ang="0">
                <a:pos x="572378801" y="439097764"/>
              </a:cxn>
              <a:cxn ang="0">
                <a:pos x="487582197" y="439097764"/>
              </a:cxn>
              <a:cxn ang="0">
                <a:pos x="445183895" y="496875072"/>
              </a:cxn>
              <a:cxn ang="0">
                <a:pos x="487582197" y="543097672"/>
              </a:cxn>
              <a:cxn ang="0">
                <a:pos x="572378801" y="543097672"/>
              </a:cxn>
              <a:cxn ang="0">
                <a:pos x="572378801" y="635539109"/>
              </a:cxn>
              <a:cxn ang="0">
                <a:pos x="625374098" y="693312655"/>
              </a:cxn>
              <a:cxn ang="0">
                <a:pos x="667772400" y="635539109"/>
              </a:cxn>
              <a:cxn ang="0">
                <a:pos x="667772400" y="543097672"/>
              </a:cxn>
              <a:cxn ang="0">
                <a:pos x="752569005" y="543097672"/>
              </a:cxn>
              <a:cxn ang="0">
                <a:pos x="805567743" y="496875072"/>
              </a:cxn>
              <a:cxn ang="0">
                <a:pos x="752569005" y="439097764"/>
              </a:cxn>
              <a:cxn ang="0">
                <a:pos x="667772400" y="439097764"/>
              </a:cxn>
              <a:cxn ang="0">
                <a:pos x="667772400" y="346656327"/>
              </a:cxn>
              <a:cxn ang="0">
                <a:pos x="625374098" y="300437490"/>
              </a:cxn>
              <a:cxn ang="0">
                <a:pos x="105997476" y="1143968891"/>
              </a:cxn>
              <a:cxn ang="0">
                <a:pos x="95397040" y="1132414182"/>
              </a:cxn>
              <a:cxn ang="0">
                <a:pos x="84796604" y="1097746291"/>
              </a:cxn>
              <a:cxn ang="0">
                <a:pos x="95397040" y="1063082164"/>
              </a:cxn>
              <a:cxn ang="0">
                <a:pos x="233192383" y="912863418"/>
              </a:cxn>
              <a:cxn ang="0">
                <a:pos x="243789377" y="901308709"/>
              </a:cxn>
              <a:cxn ang="0">
                <a:pos x="264990249" y="912863418"/>
              </a:cxn>
              <a:cxn ang="0">
                <a:pos x="264990249" y="935972837"/>
              </a:cxn>
              <a:cxn ang="0">
                <a:pos x="127194906" y="1086191582"/>
              </a:cxn>
              <a:cxn ang="0">
                <a:pos x="116594470" y="1097746291"/>
              </a:cxn>
              <a:cxn ang="0">
                <a:pos x="127194906" y="1109301001"/>
              </a:cxn>
              <a:cxn ang="0">
                <a:pos x="127194906" y="1132414182"/>
              </a:cxn>
              <a:cxn ang="0">
                <a:pos x="105997476" y="1143968891"/>
              </a:cxn>
              <a:cxn ang="0">
                <a:pos x="614777104" y="831976691"/>
              </a:cxn>
              <a:cxn ang="0">
                <a:pos x="392185156" y="727980545"/>
              </a:cxn>
              <a:cxn ang="0">
                <a:pos x="296788116" y="485320363"/>
              </a:cxn>
              <a:cxn ang="0">
                <a:pos x="392185156" y="242660181"/>
              </a:cxn>
              <a:cxn ang="0">
                <a:pos x="614777104" y="138664036"/>
              </a:cxn>
              <a:cxn ang="0">
                <a:pos x="847966046" y="242660181"/>
              </a:cxn>
              <a:cxn ang="0">
                <a:pos x="932762650" y="485320363"/>
              </a:cxn>
              <a:cxn ang="0">
                <a:pos x="847966046" y="727980545"/>
              </a:cxn>
              <a:cxn ang="0">
                <a:pos x="614777104" y="831976691"/>
              </a:cxn>
              <a:cxn ang="0">
                <a:pos x="614777104" y="0"/>
              </a:cxn>
              <a:cxn ang="0">
                <a:pos x="180193645" y="485320363"/>
              </a:cxn>
              <a:cxn ang="0">
                <a:pos x="264990249" y="762644673"/>
              </a:cxn>
              <a:cxn ang="0">
                <a:pos x="42398302" y="1005304855"/>
              </a:cxn>
              <a:cxn ang="0">
                <a:pos x="42398302" y="1190187728"/>
              </a:cxn>
              <a:cxn ang="0">
                <a:pos x="127194906" y="1236410327"/>
              </a:cxn>
              <a:cxn ang="0">
                <a:pos x="211991511" y="1190187728"/>
              </a:cxn>
              <a:cxn ang="0">
                <a:pos x="423983023" y="970640727"/>
              </a:cxn>
              <a:cxn ang="0">
                <a:pos x="455780889" y="935972837"/>
              </a:cxn>
              <a:cxn ang="0">
                <a:pos x="614777104" y="970640727"/>
              </a:cxn>
              <a:cxn ang="0">
                <a:pos x="1059957557" y="485320363"/>
              </a:cxn>
              <a:cxn ang="0">
                <a:pos x="614777104" y="0"/>
              </a:cxn>
            </a:cxnLst>
            <a:rect l="0" t="0" r="0" b="0"/>
            <a:pathLst>
              <a:path w="100" h="107">
                <a:moveTo>
                  <a:pt x="59" y="26"/>
                </a:moveTo>
                <a:cubicBezTo>
                  <a:pt x="56" y="26"/>
                  <a:pt x="54" y="28"/>
                  <a:pt x="54" y="30"/>
                </a:cubicBezTo>
                <a:cubicBezTo>
                  <a:pt x="54" y="38"/>
                  <a:pt x="54" y="38"/>
                  <a:pt x="54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4" y="38"/>
                  <a:pt x="42" y="40"/>
                  <a:pt x="42" y="43"/>
                </a:cubicBezTo>
                <a:cubicBezTo>
                  <a:pt x="42" y="45"/>
                  <a:pt x="44" y="47"/>
                  <a:pt x="46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8"/>
                  <a:pt x="56" y="60"/>
                  <a:pt x="59" y="60"/>
                </a:cubicBezTo>
                <a:cubicBezTo>
                  <a:pt x="61" y="60"/>
                  <a:pt x="63" y="58"/>
                  <a:pt x="63" y="55"/>
                </a:cubicBezTo>
                <a:cubicBezTo>
                  <a:pt x="63" y="47"/>
                  <a:pt x="63" y="47"/>
                  <a:pt x="63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4" y="47"/>
                  <a:pt x="76" y="45"/>
                  <a:pt x="76" y="43"/>
                </a:cubicBezTo>
                <a:cubicBezTo>
                  <a:pt x="76" y="40"/>
                  <a:pt x="74" y="38"/>
                  <a:pt x="71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28"/>
                  <a:pt x="61" y="26"/>
                  <a:pt x="59" y="26"/>
                </a:cubicBezTo>
                <a:moveTo>
                  <a:pt x="10" y="99"/>
                </a:moveTo>
                <a:cubicBezTo>
                  <a:pt x="10" y="99"/>
                  <a:pt x="9" y="99"/>
                  <a:pt x="9" y="98"/>
                </a:cubicBezTo>
                <a:cubicBezTo>
                  <a:pt x="8" y="97"/>
                  <a:pt x="8" y="96"/>
                  <a:pt x="8" y="95"/>
                </a:cubicBezTo>
                <a:cubicBezTo>
                  <a:pt x="8" y="94"/>
                  <a:pt x="8" y="93"/>
                  <a:pt x="9" y="92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8"/>
                  <a:pt x="23" y="78"/>
                  <a:pt x="23" y="78"/>
                </a:cubicBezTo>
                <a:cubicBezTo>
                  <a:pt x="24" y="78"/>
                  <a:pt x="24" y="78"/>
                  <a:pt x="25" y="79"/>
                </a:cubicBezTo>
                <a:cubicBezTo>
                  <a:pt x="25" y="79"/>
                  <a:pt x="25" y="80"/>
                  <a:pt x="25" y="81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5"/>
                  <a:pt x="11" y="95"/>
                  <a:pt x="11" y="95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97"/>
                  <a:pt x="12" y="98"/>
                  <a:pt x="12" y="98"/>
                </a:cubicBezTo>
                <a:cubicBezTo>
                  <a:pt x="11" y="99"/>
                  <a:pt x="11" y="99"/>
                  <a:pt x="10" y="99"/>
                </a:cubicBezTo>
                <a:moveTo>
                  <a:pt x="58" y="72"/>
                </a:moveTo>
                <a:cubicBezTo>
                  <a:pt x="50" y="72"/>
                  <a:pt x="43" y="69"/>
                  <a:pt x="37" y="63"/>
                </a:cubicBezTo>
                <a:cubicBezTo>
                  <a:pt x="32" y="58"/>
                  <a:pt x="28" y="50"/>
                  <a:pt x="28" y="42"/>
                </a:cubicBezTo>
                <a:cubicBezTo>
                  <a:pt x="28" y="34"/>
                  <a:pt x="32" y="26"/>
                  <a:pt x="37" y="21"/>
                </a:cubicBezTo>
                <a:cubicBezTo>
                  <a:pt x="43" y="15"/>
                  <a:pt x="50" y="12"/>
                  <a:pt x="58" y="12"/>
                </a:cubicBezTo>
                <a:cubicBezTo>
                  <a:pt x="67" y="12"/>
                  <a:pt x="74" y="15"/>
                  <a:pt x="80" y="21"/>
                </a:cubicBezTo>
                <a:cubicBezTo>
                  <a:pt x="85" y="26"/>
                  <a:pt x="88" y="34"/>
                  <a:pt x="88" y="42"/>
                </a:cubicBezTo>
                <a:cubicBezTo>
                  <a:pt x="88" y="50"/>
                  <a:pt x="85" y="58"/>
                  <a:pt x="80" y="63"/>
                </a:cubicBezTo>
                <a:cubicBezTo>
                  <a:pt x="74" y="69"/>
                  <a:pt x="67" y="72"/>
                  <a:pt x="58" y="72"/>
                </a:cubicBezTo>
                <a:moveTo>
                  <a:pt x="58" y="0"/>
                </a:moveTo>
                <a:cubicBezTo>
                  <a:pt x="35" y="0"/>
                  <a:pt x="17" y="19"/>
                  <a:pt x="17" y="42"/>
                </a:cubicBezTo>
                <a:cubicBezTo>
                  <a:pt x="17" y="51"/>
                  <a:pt x="20" y="59"/>
                  <a:pt x="25" y="66"/>
                </a:cubicBezTo>
                <a:cubicBezTo>
                  <a:pt x="4" y="87"/>
                  <a:pt x="4" y="87"/>
                  <a:pt x="4" y="87"/>
                </a:cubicBezTo>
                <a:cubicBezTo>
                  <a:pt x="0" y="91"/>
                  <a:pt x="0" y="99"/>
                  <a:pt x="4" y="103"/>
                </a:cubicBezTo>
                <a:cubicBezTo>
                  <a:pt x="6" y="106"/>
                  <a:pt x="9" y="107"/>
                  <a:pt x="12" y="107"/>
                </a:cubicBezTo>
                <a:cubicBezTo>
                  <a:pt x="15" y="107"/>
                  <a:pt x="18" y="106"/>
                  <a:pt x="20" y="103"/>
                </a:cubicBezTo>
                <a:cubicBezTo>
                  <a:pt x="40" y="84"/>
                  <a:pt x="40" y="84"/>
                  <a:pt x="40" y="84"/>
                </a:cubicBezTo>
                <a:cubicBezTo>
                  <a:pt x="43" y="81"/>
                  <a:pt x="43" y="81"/>
                  <a:pt x="43" y="81"/>
                </a:cubicBezTo>
                <a:cubicBezTo>
                  <a:pt x="48" y="83"/>
                  <a:pt x="53" y="84"/>
                  <a:pt x="58" y="84"/>
                </a:cubicBezTo>
                <a:cubicBezTo>
                  <a:pt x="81" y="84"/>
                  <a:pt x="100" y="65"/>
                  <a:pt x="100" y="42"/>
                </a:cubicBezTo>
                <a:cubicBezTo>
                  <a:pt x="100" y="19"/>
                  <a:pt x="81" y="0"/>
                  <a:pt x="58" y="0"/>
                </a:cubicBezTo>
              </a:path>
            </a:pathLst>
          </a:custGeom>
          <a:solidFill>
            <a:sysClr val="window" lastClr="FFFFFF"/>
          </a:solidFill>
          <a:ln w="9525" cap="flat" cmpd="sng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77980A4B-D92F-4C0F-902A-9605E29F4A66}"/>
              </a:ext>
            </a:extLst>
          </p:cNvPr>
          <p:cNvSpPr>
            <a:spLocks noEditPoints="1"/>
          </p:cNvSpPr>
          <p:nvPr/>
        </p:nvSpPr>
        <p:spPr>
          <a:xfrm>
            <a:off x="6327795" y="1844540"/>
            <a:ext cx="329053" cy="328209"/>
          </a:xfrm>
          <a:custGeom>
            <a:avLst/>
            <a:gdLst/>
            <a:ahLst/>
            <a:cxnLst>
              <a:cxn ang="0">
                <a:pos x="405548911" y="718604737"/>
              </a:cxn>
              <a:cxn ang="0">
                <a:pos x="113837642" y="426893468"/>
              </a:cxn>
              <a:cxn ang="0">
                <a:pos x="170758773" y="249022152"/>
              </a:cxn>
              <a:cxn ang="0">
                <a:pos x="241907300" y="184986168"/>
              </a:cxn>
              <a:cxn ang="0">
                <a:pos x="270366710" y="177871316"/>
              </a:cxn>
              <a:cxn ang="0">
                <a:pos x="305940973" y="192101021"/>
              </a:cxn>
              <a:cxn ang="0">
                <a:pos x="291711268" y="256137005"/>
              </a:cxn>
              <a:cxn ang="0">
                <a:pos x="241907300" y="305940973"/>
              </a:cxn>
              <a:cxn ang="0">
                <a:pos x="206333036" y="426893468"/>
              </a:cxn>
              <a:cxn ang="0">
                <a:pos x="263251858" y="569190521"/>
              </a:cxn>
              <a:cxn ang="0">
                <a:pos x="405548911" y="626111653"/>
              </a:cxn>
              <a:cxn ang="0">
                <a:pos x="554963126" y="569190521"/>
              </a:cxn>
              <a:cxn ang="0">
                <a:pos x="611881947" y="426893468"/>
              </a:cxn>
              <a:cxn ang="0">
                <a:pos x="569192832" y="305940973"/>
              </a:cxn>
              <a:cxn ang="0">
                <a:pos x="533618568" y="263251858"/>
              </a:cxn>
              <a:cxn ang="0">
                <a:pos x="526503716" y="206330726"/>
              </a:cxn>
              <a:cxn ang="0">
                <a:pos x="562077979" y="184986168"/>
              </a:cxn>
              <a:cxn ang="0">
                <a:pos x="590537389" y="199215874"/>
              </a:cxn>
              <a:cxn ang="0">
                <a:pos x="640341358" y="249022152"/>
              </a:cxn>
              <a:cxn ang="0">
                <a:pos x="704377342" y="426893468"/>
              </a:cxn>
              <a:cxn ang="0">
                <a:pos x="405548911" y="718604737"/>
              </a:cxn>
              <a:cxn ang="0">
                <a:pos x="405548911" y="462467732"/>
              </a:cxn>
              <a:cxn ang="0">
                <a:pos x="362859795" y="419778616"/>
              </a:cxn>
              <a:cxn ang="0">
                <a:pos x="362859795" y="120952495"/>
              </a:cxn>
              <a:cxn ang="0">
                <a:pos x="405548911" y="78263379"/>
              </a:cxn>
              <a:cxn ang="0">
                <a:pos x="455355189" y="120952495"/>
              </a:cxn>
              <a:cxn ang="0">
                <a:pos x="455355189" y="419778616"/>
              </a:cxn>
              <a:cxn ang="0">
                <a:pos x="405548911" y="462467732"/>
              </a:cxn>
              <a:cxn ang="0">
                <a:pos x="412663763" y="0"/>
              </a:cxn>
              <a:cxn ang="0">
                <a:pos x="0" y="412663763"/>
              </a:cxn>
              <a:cxn ang="0">
                <a:pos x="412663763" y="832442380"/>
              </a:cxn>
              <a:cxn ang="0">
                <a:pos x="832444690" y="412663763"/>
              </a:cxn>
              <a:cxn ang="0">
                <a:pos x="412663763" y="0"/>
              </a:cxn>
            </a:cxnLst>
            <a:rect l="0" t="0" r="0" b="0"/>
            <a:pathLst>
              <a:path w="117" h="117">
                <a:moveTo>
                  <a:pt x="57" y="101"/>
                </a:moveTo>
                <a:cubicBezTo>
                  <a:pt x="35" y="101"/>
                  <a:pt x="16" y="82"/>
                  <a:pt x="16" y="60"/>
                </a:cubicBezTo>
                <a:cubicBezTo>
                  <a:pt x="16" y="50"/>
                  <a:pt x="19" y="42"/>
                  <a:pt x="24" y="35"/>
                </a:cubicBezTo>
                <a:cubicBezTo>
                  <a:pt x="27" y="31"/>
                  <a:pt x="30" y="28"/>
                  <a:pt x="34" y="26"/>
                </a:cubicBezTo>
                <a:cubicBezTo>
                  <a:pt x="35" y="25"/>
                  <a:pt x="36" y="25"/>
                  <a:pt x="38" y="25"/>
                </a:cubicBezTo>
                <a:cubicBezTo>
                  <a:pt x="39" y="25"/>
                  <a:pt x="41" y="26"/>
                  <a:pt x="43" y="27"/>
                </a:cubicBezTo>
                <a:cubicBezTo>
                  <a:pt x="45" y="30"/>
                  <a:pt x="44" y="34"/>
                  <a:pt x="41" y="36"/>
                </a:cubicBezTo>
                <a:cubicBezTo>
                  <a:pt x="38" y="38"/>
                  <a:pt x="36" y="40"/>
                  <a:pt x="34" y="43"/>
                </a:cubicBezTo>
                <a:cubicBezTo>
                  <a:pt x="31" y="47"/>
                  <a:pt x="29" y="53"/>
                  <a:pt x="29" y="60"/>
                </a:cubicBezTo>
                <a:cubicBezTo>
                  <a:pt x="29" y="68"/>
                  <a:pt x="32" y="75"/>
                  <a:pt x="37" y="80"/>
                </a:cubicBezTo>
                <a:cubicBezTo>
                  <a:pt x="42" y="85"/>
                  <a:pt x="49" y="88"/>
                  <a:pt x="57" y="88"/>
                </a:cubicBezTo>
                <a:cubicBezTo>
                  <a:pt x="65" y="88"/>
                  <a:pt x="72" y="85"/>
                  <a:pt x="78" y="80"/>
                </a:cubicBezTo>
                <a:cubicBezTo>
                  <a:pt x="83" y="75"/>
                  <a:pt x="86" y="68"/>
                  <a:pt x="86" y="60"/>
                </a:cubicBezTo>
                <a:cubicBezTo>
                  <a:pt x="86" y="53"/>
                  <a:pt x="84" y="47"/>
                  <a:pt x="80" y="43"/>
                </a:cubicBezTo>
                <a:cubicBezTo>
                  <a:pt x="79" y="41"/>
                  <a:pt x="77" y="39"/>
                  <a:pt x="75" y="37"/>
                </a:cubicBezTo>
                <a:cubicBezTo>
                  <a:pt x="73" y="35"/>
                  <a:pt x="72" y="31"/>
                  <a:pt x="74" y="29"/>
                </a:cubicBezTo>
                <a:cubicBezTo>
                  <a:pt x="76" y="27"/>
                  <a:pt x="77" y="26"/>
                  <a:pt x="79" y="26"/>
                </a:cubicBezTo>
                <a:cubicBezTo>
                  <a:pt x="81" y="26"/>
                  <a:pt x="82" y="27"/>
                  <a:pt x="83" y="28"/>
                </a:cubicBezTo>
                <a:cubicBezTo>
                  <a:pt x="86" y="30"/>
                  <a:pt x="88" y="32"/>
                  <a:pt x="90" y="35"/>
                </a:cubicBezTo>
                <a:cubicBezTo>
                  <a:pt x="96" y="42"/>
                  <a:pt x="99" y="51"/>
                  <a:pt x="99" y="60"/>
                </a:cubicBezTo>
                <a:cubicBezTo>
                  <a:pt x="99" y="82"/>
                  <a:pt x="80" y="101"/>
                  <a:pt x="57" y="101"/>
                </a:cubicBezTo>
                <a:moveTo>
                  <a:pt x="57" y="65"/>
                </a:moveTo>
                <a:cubicBezTo>
                  <a:pt x="54" y="65"/>
                  <a:pt x="51" y="62"/>
                  <a:pt x="51" y="59"/>
                </a:cubicBezTo>
                <a:cubicBezTo>
                  <a:pt x="51" y="17"/>
                  <a:pt x="51" y="17"/>
                  <a:pt x="51" y="17"/>
                </a:cubicBezTo>
                <a:cubicBezTo>
                  <a:pt x="51" y="14"/>
                  <a:pt x="54" y="11"/>
                  <a:pt x="57" y="11"/>
                </a:cubicBezTo>
                <a:cubicBezTo>
                  <a:pt x="61" y="11"/>
                  <a:pt x="64" y="14"/>
                  <a:pt x="64" y="17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62"/>
                  <a:pt x="61" y="65"/>
                  <a:pt x="57" y="65"/>
                </a:cubicBezTo>
                <a:moveTo>
                  <a:pt x="58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7"/>
                  <a:pt x="58" y="117"/>
                </a:cubicBezTo>
                <a:cubicBezTo>
                  <a:pt x="90" y="117"/>
                  <a:pt x="117" y="90"/>
                  <a:pt x="117" y="58"/>
                </a:cubicBezTo>
                <a:cubicBezTo>
                  <a:pt x="117" y="26"/>
                  <a:pt x="90" y="0"/>
                  <a:pt x="58" y="0"/>
                </a:cubicBezTo>
              </a:path>
            </a:pathLst>
          </a:custGeom>
          <a:solidFill>
            <a:sysClr val="window" lastClr="FFFFFF"/>
          </a:solidFill>
          <a:ln w="9525"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3" name="Freeform 10">
            <a:extLst>
              <a:ext uri="{FF2B5EF4-FFF2-40B4-BE49-F238E27FC236}">
                <a16:creationId xmlns:a16="http://schemas.microsoft.com/office/drawing/2014/main" id="{3D3B2C28-CE1C-4F14-AB79-47F75D6910F2}"/>
              </a:ext>
            </a:extLst>
          </p:cNvPr>
          <p:cNvSpPr>
            <a:spLocks noEditPoints="1"/>
          </p:cNvSpPr>
          <p:nvPr/>
        </p:nvSpPr>
        <p:spPr>
          <a:xfrm>
            <a:off x="2542488" y="3034371"/>
            <a:ext cx="595313" cy="431800"/>
          </a:xfrm>
          <a:custGeom>
            <a:avLst/>
            <a:gdLst/>
            <a:ahLst/>
            <a:cxnLst>
              <a:cxn ang="0">
                <a:pos x="909491562" y="890655822"/>
              </a:cxn>
              <a:cxn ang="0">
                <a:pos x="755048655" y="957874511"/>
              </a:cxn>
              <a:cxn ang="0">
                <a:pos x="755048655" y="1260364075"/>
              </a:cxn>
              <a:cxn ang="0">
                <a:pos x="909491562" y="1327582764"/>
              </a:cxn>
              <a:cxn ang="0">
                <a:pos x="1063934470" y="1260364075"/>
              </a:cxn>
              <a:cxn ang="0">
                <a:pos x="1063934470" y="957874511"/>
              </a:cxn>
              <a:cxn ang="0">
                <a:pos x="909491562" y="890655822"/>
              </a:cxn>
              <a:cxn ang="0">
                <a:pos x="909491562" y="470536286"/>
              </a:cxn>
              <a:cxn ang="0">
                <a:pos x="377527107" y="688999756"/>
              </a:cxn>
              <a:cxn ang="0">
                <a:pos x="377527107" y="857046478"/>
              </a:cxn>
              <a:cxn ang="0">
                <a:pos x="463323162" y="890655822"/>
              </a:cxn>
              <a:cxn ang="0">
                <a:pos x="549124777" y="857046478"/>
              </a:cxn>
              <a:cxn ang="0">
                <a:pos x="909491562" y="722609101"/>
              </a:cxn>
              <a:cxn ang="0">
                <a:pos x="1269858347" y="857046478"/>
              </a:cxn>
              <a:cxn ang="0">
                <a:pos x="1355659962" y="890655822"/>
              </a:cxn>
              <a:cxn ang="0">
                <a:pos x="1441456017" y="857046478"/>
              </a:cxn>
              <a:cxn ang="0">
                <a:pos x="1441456017" y="688999756"/>
              </a:cxn>
              <a:cxn ang="0">
                <a:pos x="909491562" y="470536286"/>
              </a:cxn>
              <a:cxn ang="0">
                <a:pos x="909491562" y="0"/>
              </a:cxn>
              <a:cxn ang="0">
                <a:pos x="34320646" y="369708253"/>
              </a:cxn>
              <a:cxn ang="0">
                <a:pos x="34320646" y="520947569"/>
              </a:cxn>
              <a:cxn ang="0">
                <a:pos x="120122261" y="554562379"/>
              </a:cxn>
              <a:cxn ang="0">
                <a:pos x="205923877" y="520947569"/>
              </a:cxn>
              <a:cxn ang="0">
                <a:pos x="909491562" y="235265410"/>
              </a:cxn>
              <a:cxn ang="0">
                <a:pos x="1630219571" y="520947569"/>
              </a:cxn>
              <a:cxn ang="0">
                <a:pos x="1716021187" y="554562379"/>
              </a:cxn>
              <a:cxn ang="0">
                <a:pos x="1784662479" y="520947569"/>
              </a:cxn>
              <a:cxn ang="0">
                <a:pos x="1784662479" y="369708253"/>
              </a:cxn>
              <a:cxn ang="0">
                <a:pos x="909491562" y="0"/>
              </a:cxn>
            </a:cxnLst>
            <a:rect l="0" t="0" r="0" b="0"/>
            <a:pathLst>
              <a:path w="107" h="79">
                <a:moveTo>
                  <a:pt x="53" y="53"/>
                </a:moveTo>
                <a:cubicBezTo>
                  <a:pt x="50" y="53"/>
                  <a:pt x="46" y="55"/>
                  <a:pt x="44" y="57"/>
                </a:cubicBezTo>
                <a:cubicBezTo>
                  <a:pt x="39" y="62"/>
                  <a:pt x="39" y="70"/>
                  <a:pt x="44" y="75"/>
                </a:cubicBezTo>
                <a:cubicBezTo>
                  <a:pt x="46" y="77"/>
                  <a:pt x="50" y="79"/>
                  <a:pt x="53" y="79"/>
                </a:cubicBezTo>
                <a:cubicBezTo>
                  <a:pt x="56" y="79"/>
                  <a:pt x="59" y="77"/>
                  <a:pt x="62" y="75"/>
                </a:cubicBezTo>
                <a:cubicBezTo>
                  <a:pt x="67" y="70"/>
                  <a:pt x="67" y="62"/>
                  <a:pt x="62" y="57"/>
                </a:cubicBezTo>
                <a:cubicBezTo>
                  <a:pt x="59" y="55"/>
                  <a:pt x="56" y="53"/>
                  <a:pt x="53" y="53"/>
                </a:cubicBezTo>
                <a:moveTo>
                  <a:pt x="53" y="28"/>
                </a:moveTo>
                <a:cubicBezTo>
                  <a:pt x="42" y="28"/>
                  <a:pt x="31" y="32"/>
                  <a:pt x="22" y="41"/>
                </a:cubicBezTo>
                <a:cubicBezTo>
                  <a:pt x="19" y="44"/>
                  <a:pt x="19" y="48"/>
                  <a:pt x="22" y="51"/>
                </a:cubicBezTo>
                <a:cubicBezTo>
                  <a:pt x="24" y="53"/>
                  <a:pt x="25" y="53"/>
                  <a:pt x="27" y="53"/>
                </a:cubicBezTo>
                <a:cubicBezTo>
                  <a:pt x="29" y="53"/>
                  <a:pt x="31" y="53"/>
                  <a:pt x="32" y="51"/>
                </a:cubicBezTo>
                <a:cubicBezTo>
                  <a:pt x="38" y="45"/>
                  <a:pt x="46" y="43"/>
                  <a:pt x="53" y="43"/>
                </a:cubicBezTo>
                <a:cubicBezTo>
                  <a:pt x="61" y="43"/>
                  <a:pt x="68" y="45"/>
                  <a:pt x="74" y="51"/>
                </a:cubicBezTo>
                <a:cubicBezTo>
                  <a:pt x="76" y="53"/>
                  <a:pt x="77" y="53"/>
                  <a:pt x="79" y="53"/>
                </a:cubicBezTo>
                <a:cubicBezTo>
                  <a:pt x="81" y="53"/>
                  <a:pt x="83" y="53"/>
                  <a:pt x="84" y="51"/>
                </a:cubicBezTo>
                <a:cubicBezTo>
                  <a:pt x="87" y="48"/>
                  <a:pt x="87" y="44"/>
                  <a:pt x="84" y="41"/>
                </a:cubicBezTo>
                <a:cubicBezTo>
                  <a:pt x="76" y="32"/>
                  <a:pt x="65" y="28"/>
                  <a:pt x="53" y="28"/>
                </a:cubicBezTo>
                <a:moveTo>
                  <a:pt x="53" y="0"/>
                </a:moveTo>
                <a:cubicBezTo>
                  <a:pt x="35" y="0"/>
                  <a:pt x="16" y="7"/>
                  <a:pt x="2" y="22"/>
                </a:cubicBezTo>
                <a:cubicBezTo>
                  <a:pt x="0" y="24"/>
                  <a:pt x="0" y="28"/>
                  <a:pt x="2" y="31"/>
                </a:cubicBezTo>
                <a:cubicBezTo>
                  <a:pt x="3" y="32"/>
                  <a:pt x="5" y="33"/>
                  <a:pt x="7" y="33"/>
                </a:cubicBezTo>
                <a:cubicBezTo>
                  <a:pt x="9" y="33"/>
                  <a:pt x="10" y="32"/>
                  <a:pt x="12" y="31"/>
                </a:cubicBezTo>
                <a:cubicBezTo>
                  <a:pt x="23" y="20"/>
                  <a:pt x="38" y="14"/>
                  <a:pt x="53" y="14"/>
                </a:cubicBezTo>
                <a:cubicBezTo>
                  <a:pt x="68" y="14"/>
                  <a:pt x="83" y="20"/>
                  <a:pt x="95" y="31"/>
                </a:cubicBezTo>
                <a:cubicBezTo>
                  <a:pt x="96" y="32"/>
                  <a:pt x="98" y="33"/>
                  <a:pt x="100" y="33"/>
                </a:cubicBezTo>
                <a:cubicBezTo>
                  <a:pt x="101" y="33"/>
                  <a:pt x="103" y="32"/>
                  <a:pt x="104" y="31"/>
                </a:cubicBezTo>
                <a:cubicBezTo>
                  <a:pt x="107" y="28"/>
                  <a:pt x="107" y="24"/>
                  <a:pt x="104" y="22"/>
                </a:cubicBezTo>
                <a:cubicBezTo>
                  <a:pt x="90" y="7"/>
                  <a:pt x="72" y="0"/>
                  <a:pt x="53" y="0"/>
                </a:cubicBezTo>
              </a:path>
            </a:pathLst>
          </a:custGeom>
          <a:solidFill>
            <a:sysClr val="window" lastClr="FFFFFF"/>
          </a:solidFill>
          <a:ln w="9525"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4" name="Freeform 73">
            <a:extLst>
              <a:ext uri="{FF2B5EF4-FFF2-40B4-BE49-F238E27FC236}">
                <a16:creationId xmlns:a16="http://schemas.microsoft.com/office/drawing/2014/main" id="{6DA6171B-FD8C-454C-9BC7-54BD566EDB7D}"/>
              </a:ext>
            </a:extLst>
          </p:cNvPr>
          <p:cNvSpPr>
            <a:spLocks noEditPoints="1"/>
          </p:cNvSpPr>
          <p:nvPr/>
        </p:nvSpPr>
        <p:spPr>
          <a:xfrm>
            <a:off x="7339913" y="3615396"/>
            <a:ext cx="504825" cy="569913"/>
          </a:xfrm>
          <a:custGeom>
            <a:avLst/>
            <a:gdLst/>
            <a:ahLst/>
            <a:cxnLst>
              <a:cxn ang="0">
                <a:pos x="786242555" y="393990353"/>
              </a:cxn>
              <a:cxn ang="0">
                <a:pos x="769866386" y="393990353"/>
              </a:cxn>
              <a:cxn ang="0">
                <a:pos x="769866386" y="393990353"/>
              </a:cxn>
              <a:cxn ang="0">
                <a:pos x="671582737" y="439452861"/>
              </a:cxn>
              <a:cxn ang="0">
                <a:pos x="671582737" y="606140520"/>
              </a:cxn>
              <a:cxn ang="0">
                <a:pos x="687964233" y="621293048"/>
              </a:cxn>
              <a:cxn ang="0">
                <a:pos x="687964233" y="1682043880"/>
              </a:cxn>
              <a:cxn ang="0">
                <a:pos x="769866386" y="1757811445"/>
              </a:cxn>
              <a:cxn ang="0">
                <a:pos x="868144708" y="1682043880"/>
              </a:cxn>
              <a:cxn ang="0">
                <a:pos x="868144708" y="621293048"/>
              </a:cxn>
              <a:cxn ang="0">
                <a:pos x="884526204" y="606140520"/>
              </a:cxn>
              <a:cxn ang="0">
                <a:pos x="884526204" y="439452861"/>
              </a:cxn>
              <a:cxn ang="0">
                <a:pos x="786242555" y="393990353"/>
              </a:cxn>
              <a:cxn ang="0">
                <a:pos x="573304416" y="196997637"/>
              </a:cxn>
              <a:cxn ang="0">
                <a:pos x="524165255" y="212150166"/>
              </a:cxn>
              <a:cxn ang="0">
                <a:pos x="524165255" y="833443215"/>
              </a:cxn>
              <a:cxn ang="0">
                <a:pos x="573304416" y="863753193"/>
              </a:cxn>
              <a:cxn ang="0">
                <a:pos x="622443576" y="833443215"/>
              </a:cxn>
              <a:cxn ang="0">
                <a:pos x="622443576" y="742523121"/>
              </a:cxn>
              <a:cxn ang="0">
                <a:pos x="540541423" y="530372955"/>
              </a:cxn>
              <a:cxn ang="0">
                <a:pos x="622443576" y="318222788"/>
              </a:cxn>
              <a:cxn ang="0">
                <a:pos x="622443576" y="212150166"/>
              </a:cxn>
              <a:cxn ang="0">
                <a:pos x="573304416" y="196997637"/>
              </a:cxn>
              <a:cxn ang="0">
                <a:pos x="982804526" y="196997637"/>
              </a:cxn>
              <a:cxn ang="0">
                <a:pos x="917283869" y="212150166"/>
              </a:cxn>
              <a:cxn ang="0">
                <a:pos x="917283869" y="318222788"/>
              </a:cxn>
              <a:cxn ang="0">
                <a:pos x="1015567518" y="530372955"/>
              </a:cxn>
              <a:cxn ang="0">
                <a:pos x="917283869" y="742523121"/>
              </a:cxn>
              <a:cxn ang="0">
                <a:pos x="917283869" y="833443215"/>
              </a:cxn>
              <a:cxn ang="0">
                <a:pos x="982804526" y="863753193"/>
              </a:cxn>
              <a:cxn ang="0">
                <a:pos x="1031943686" y="833443215"/>
              </a:cxn>
              <a:cxn ang="0">
                <a:pos x="1031943686" y="212150166"/>
              </a:cxn>
              <a:cxn ang="0">
                <a:pos x="982804526" y="196997637"/>
              </a:cxn>
              <a:cxn ang="0">
                <a:pos x="360360949" y="0"/>
              </a:cxn>
              <a:cxn ang="0">
                <a:pos x="311221788" y="15152528"/>
              </a:cxn>
              <a:cxn ang="0">
                <a:pos x="311221788" y="1045593381"/>
              </a:cxn>
              <a:cxn ang="0">
                <a:pos x="360360949" y="1060745910"/>
              </a:cxn>
              <a:cxn ang="0">
                <a:pos x="409500110" y="1045593381"/>
              </a:cxn>
              <a:cxn ang="0">
                <a:pos x="409500110" y="939520758"/>
              </a:cxn>
              <a:cxn ang="0">
                <a:pos x="229319635" y="530372955"/>
              </a:cxn>
              <a:cxn ang="0">
                <a:pos x="409500110" y="106072622"/>
              </a:cxn>
              <a:cxn ang="0">
                <a:pos x="409500110" y="15152528"/>
              </a:cxn>
              <a:cxn ang="0">
                <a:pos x="360360949" y="0"/>
              </a:cxn>
              <a:cxn ang="0">
                <a:pos x="1195747992" y="0"/>
              </a:cxn>
              <a:cxn ang="0">
                <a:pos x="1146608832" y="15152528"/>
              </a:cxn>
              <a:cxn ang="0">
                <a:pos x="1146608832" y="106072622"/>
              </a:cxn>
              <a:cxn ang="0">
                <a:pos x="1326789306" y="530372955"/>
              </a:cxn>
              <a:cxn ang="0">
                <a:pos x="1146608832" y="939520758"/>
              </a:cxn>
              <a:cxn ang="0">
                <a:pos x="1146608832" y="1045593381"/>
              </a:cxn>
              <a:cxn ang="0">
                <a:pos x="1195747992" y="1060745910"/>
              </a:cxn>
              <a:cxn ang="0">
                <a:pos x="1244887153" y="1045593381"/>
              </a:cxn>
              <a:cxn ang="0">
                <a:pos x="1244887153" y="15152528"/>
              </a:cxn>
              <a:cxn ang="0">
                <a:pos x="1195747992" y="0"/>
              </a:cxn>
            </a:cxnLst>
            <a:rect l="0" t="0" r="0" b="0"/>
            <a:pathLst>
              <a:path w="95" h="116">
                <a:moveTo>
                  <a:pt x="48" y="26"/>
                </a:moveTo>
                <a:cubicBezTo>
                  <a:pt x="48" y="26"/>
                  <a:pt x="48" y="26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5" y="26"/>
                  <a:pt x="42" y="27"/>
                  <a:pt x="41" y="29"/>
                </a:cubicBezTo>
                <a:cubicBezTo>
                  <a:pt x="38" y="32"/>
                  <a:pt x="38" y="37"/>
                  <a:pt x="41" y="40"/>
                </a:cubicBezTo>
                <a:cubicBezTo>
                  <a:pt x="41" y="41"/>
                  <a:pt x="42" y="41"/>
                  <a:pt x="42" y="41"/>
                </a:cubicBezTo>
                <a:cubicBezTo>
                  <a:pt x="42" y="111"/>
                  <a:pt x="42" y="111"/>
                  <a:pt x="42" y="111"/>
                </a:cubicBezTo>
                <a:cubicBezTo>
                  <a:pt x="42" y="114"/>
                  <a:pt x="44" y="116"/>
                  <a:pt x="47" y="116"/>
                </a:cubicBezTo>
                <a:cubicBezTo>
                  <a:pt x="50" y="116"/>
                  <a:pt x="53" y="114"/>
                  <a:pt x="53" y="111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41"/>
                  <a:pt x="53" y="41"/>
                  <a:pt x="54" y="40"/>
                </a:cubicBezTo>
                <a:cubicBezTo>
                  <a:pt x="57" y="37"/>
                  <a:pt x="57" y="32"/>
                  <a:pt x="54" y="29"/>
                </a:cubicBezTo>
                <a:cubicBezTo>
                  <a:pt x="52" y="27"/>
                  <a:pt x="50" y="26"/>
                  <a:pt x="48" y="26"/>
                </a:cubicBezTo>
                <a:moveTo>
                  <a:pt x="35" y="13"/>
                </a:moveTo>
                <a:cubicBezTo>
                  <a:pt x="34" y="13"/>
                  <a:pt x="32" y="13"/>
                  <a:pt x="32" y="14"/>
                </a:cubicBezTo>
                <a:cubicBezTo>
                  <a:pt x="20" y="26"/>
                  <a:pt x="20" y="44"/>
                  <a:pt x="32" y="55"/>
                </a:cubicBezTo>
                <a:cubicBezTo>
                  <a:pt x="32" y="56"/>
                  <a:pt x="34" y="57"/>
                  <a:pt x="35" y="57"/>
                </a:cubicBezTo>
                <a:cubicBezTo>
                  <a:pt x="36" y="57"/>
                  <a:pt x="37" y="56"/>
                  <a:pt x="38" y="55"/>
                </a:cubicBezTo>
                <a:cubicBezTo>
                  <a:pt x="40" y="53"/>
                  <a:pt x="40" y="50"/>
                  <a:pt x="38" y="49"/>
                </a:cubicBezTo>
                <a:cubicBezTo>
                  <a:pt x="34" y="45"/>
                  <a:pt x="33" y="40"/>
                  <a:pt x="33" y="35"/>
                </a:cubicBezTo>
                <a:cubicBezTo>
                  <a:pt x="33" y="30"/>
                  <a:pt x="34" y="25"/>
                  <a:pt x="38" y="21"/>
                </a:cubicBezTo>
                <a:cubicBezTo>
                  <a:pt x="40" y="19"/>
                  <a:pt x="40" y="16"/>
                  <a:pt x="38" y="14"/>
                </a:cubicBezTo>
                <a:cubicBezTo>
                  <a:pt x="37" y="13"/>
                  <a:pt x="36" y="13"/>
                  <a:pt x="35" y="13"/>
                </a:cubicBezTo>
                <a:moveTo>
                  <a:pt x="60" y="13"/>
                </a:moveTo>
                <a:cubicBezTo>
                  <a:pt x="59" y="13"/>
                  <a:pt x="57" y="13"/>
                  <a:pt x="56" y="14"/>
                </a:cubicBezTo>
                <a:cubicBezTo>
                  <a:pt x="55" y="16"/>
                  <a:pt x="55" y="19"/>
                  <a:pt x="56" y="21"/>
                </a:cubicBezTo>
                <a:cubicBezTo>
                  <a:pt x="60" y="25"/>
                  <a:pt x="62" y="30"/>
                  <a:pt x="62" y="35"/>
                </a:cubicBezTo>
                <a:cubicBezTo>
                  <a:pt x="62" y="40"/>
                  <a:pt x="60" y="45"/>
                  <a:pt x="56" y="49"/>
                </a:cubicBezTo>
                <a:cubicBezTo>
                  <a:pt x="55" y="50"/>
                  <a:pt x="55" y="53"/>
                  <a:pt x="56" y="55"/>
                </a:cubicBezTo>
                <a:cubicBezTo>
                  <a:pt x="57" y="56"/>
                  <a:pt x="59" y="57"/>
                  <a:pt x="60" y="57"/>
                </a:cubicBezTo>
                <a:cubicBezTo>
                  <a:pt x="61" y="57"/>
                  <a:pt x="62" y="56"/>
                  <a:pt x="63" y="55"/>
                </a:cubicBezTo>
                <a:cubicBezTo>
                  <a:pt x="75" y="44"/>
                  <a:pt x="75" y="26"/>
                  <a:pt x="63" y="14"/>
                </a:cubicBezTo>
                <a:cubicBezTo>
                  <a:pt x="62" y="13"/>
                  <a:pt x="61" y="13"/>
                  <a:pt x="60" y="13"/>
                </a:cubicBezTo>
                <a:moveTo>
                  <a:pt x="22" y="0"/>
                </a:moveTo>
                <a:cubicBezTo>
                  <a:pt x="21" y="0"/>
                  <a:pt x="19" y="0"/>
                  <a:pt x="19" y="1"/>
                </a:cubicBezTo>
                <a:cubicBezTo>
                  <a:pt x="0" y="20"/>
                  <a:pt x="0" y="50"/>
                  <a:pt x="19" y="69"/>
                </a:cubicBezTo>
                <a:cubicBezTo>
                  <a:pt x="19" y="69"/>
                  <a:pt x="21" y="70"/>
                  <a:pt x="22" y="70"/>
                </a:cubicBezTo>
                <a:cubicBezTo>
                  <a:pt x="23" y="70"/>
                  <a:pt x="24" y="69"/>
                  <a:pt x="25" y="69"/>
                </a:cubicBezTo>
                <a:cubicBezTo>
                  <a:pt x="27" y="67"/>
                  <a:pt x="27" y="64"/>
                  <a:pt x="25" y="62"/>
                </a:cubicBezTo>
                <a:cubicBezTo>
                  <a:pt x="17" y="55"/>
                  <a:pt x="14" y="45"/>
                  <a:pt x="14" y="35"/>
                </a:cubicBezTo>
                <a:cubicBezTo>
                  <a:pt x="14" y="25"/>
                  <a:pt x="17" y="15"/>
                  <a:pt x="25" y="7"/>
                </a:cubicBezTo>
                <a:cubicBezTo>
                  <a:pt x="27" y="6"/>
                  <a:pt x="27" y="3"/>
                  <a:pt x="25" y="1"/>
                </a:cubicBezTo>
                <a:cubicBezTo>
                  <a:pt x="24" y="0"/>
                  <a:pt x="23" y="0"/>
                  <a:pt x="22" y="0"/>
                </a:cubicBezTo>
                <a:moveTo>
                  <a:pt x="73" y="0"/>
                </a:moveTo>
                <a:cubicBezTo>
                  <a:pt x="72" y="0"/>
                  <a:pt x="71" y="0"/>
                  <a:pt x="70" y="1"/>
                </a:cubicBezTo>
                <a:cubicBezTo>
                  <a:pt x="68" y="3"/>
                  <a:pt x="68" y="6"/>
                  <a:pt x="70" y="7"/>
                </a:cubicBezTo>
                <a:cubicBezTo>
                  <a:pt x="77" y="15"/>
                  <a:pt x="81" y="25"/>
                  <a:pt x="81" y="35"/>
                </a:cubicBezTo>
                <a:cubicBezTo>
                  <a:pt x="81" y="45"/>
                  <a:pt x="77" y="55"/>
                  <a:pt x="70" y="62"/>
                </a:cubicBezTo>
                <a:cubicBezTo>
                  <a:pt x="68" y="64"/>
                  <a:pt x="68" y="67"/>
                  <a:pt x="70" y="69"/>
                </a:cubicBezTo>
                <a:cubicBezTo>
                  <a:pt x="71" y="69"/>
                  <a:pt x="72" y="70"/>
                  <a:pt x="73" y="70"/>
                </a:cubicBezTo>
                <a:cubicBezTo>
                  <a:pt x="74" y="70"/>
                  <a:pt x="75" y="69"/>
                  <a:pt x="76" y="69"/>
                </a:cubicBezTo>
                <a:cubicBezTo>
                  <a:pt x="95" y="50"/>
                  <a:pt x="95" y="20"/>
                  <a:pt x="76" y="1"/>
                </a:cubicBezTo>
                <a:cubicBezTo>
                  <a:pt x="75" y="0"/>
                  <a:pt x="74" y="0"/>
                  <a:pt x="73" y="0"/>
                </a:cubicBezTo>
              </a:path>
            </a:pathLst>
          </a:custGeom>
          <a:solidFill>
            <a:sysClr val="window" lastClr="FFFFFF"/>
          </a:solidFill>
          <a:ln w="9525"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27D08B-771E-4AF9-837C-4D90BA00BB85}"/>
              </a:ext>
            </a:extLst>
          </p:cNvPr>
          <p:cNvGrpSpPr/>
          <p:nvPr/>
        </p:nvGrpSpPr>
        <p:grpSpPr>
          <a:xfrm>
            <a:off x="8187104" y="5206461"/>
            <a:ext cx="617317" cy="720725"/>
            <a:chOff x="8216790" y="4889889"/>
            <a:chExt cx="617317" cy="720725"/>
          </a:xfrm>
        </p:grpSpPr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9BE9FE3B-A210-4423-986C-E34B9C0AF37E}"/>
                </a:ext>
              </a:extLst>
            </p:cNvPr>
            <p:cNvSpPr/>
            <p:nvPr/>
          </p:nvSpPr>
          <p:spPr>
            <a:xfrm>
              <a:off x="8216790" y="4889889"/>
              <a:ext cx="617317" cy="720725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>
              <a:noFill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FontAwesome" pitchFamily="2" charset="0"/>
                <a:sym typeface="FontAwesome" pitchFamily="2" charset="0"/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82030D75-943B-4394-B8A5-54D462E799CC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8354573" y="5070865"/>
              <a:ext cx="341752" cy="358775"/>
            </a:xfrm>
            <a:custGeom>
              <a:avLst/>
              <a:gdLst/>
              <a:ahLst/>
              <a:cxnLst>
                <a:cxn ang="0">
                  <a:pos x="100101438" y="541922457"/>
                </a:cxn>
                <a:cxn ang="0">
                  <a:pos x="71500034" y="520531298"/>
                </a:cxn>
                <a:cxn ang="0">
                  <a:pos x="71500034" y="221048139"/>
                </a:cxn>
                <a:cxn ang="0">
                  <a:pos x="100101438" y="199656980"/>
                </a:cxn>
                <a:cxn ang="0">
                  <a:pos x="550552120" y="199656980"/>
                </a:cxn>
                <a:cxn ang="0">
                  <a:pos x="586302137" y="221048139"/>
                </a:cxn>
                <a:cxn ang="0">
                  <a:pos x="586302137" y="520531298"/>
                </a:cxn>
                <a:cxn ang="0">
                  <a:pos x="550552120" y="541922457"/>
                </a:cxn>
                <a:cxn ang="0">
                  <a:pos x="100101438" y="541922457"/>
                </a:cxn>
                <a:cxn ang="0">
                  <a:pos x="200200560" y="128349264"/>
                </a:cxn>
                <a:cxn ang="0">
                  <a:pos x="200200560" y="99828490"/>
                </a:cxn>
                <a:cxn ang="0">
                  <a:pos x="228801963" y="71305403"/>
                </a:cxn>
                <a:cxn ang="0">
                  <a:pos x="679252645" y="71305403"/>
                </a:cxn>
                <a:cxn ang="0">
                  <a:pos x="707854049" y="99828490"/>
                </a:cxn>
                <a:cxn ang="0">
                  <a:pos x="707854049" y="392182033"/>
                </a:cxn>
                <a:cxn ang="0">
                  <a:pos x="679252645" y="413573192"/>
                </a:cxn>
                <a:cxn ang="0">
                  <a:pos x="657804488" y="413573192"/>
                </a:cxn>
                <a:cxn ang="0">
                  <a:pos x="657804488" y="221048139"/>
                </a:cxn>
                <a:cxn ang="0">
                  <a:pos x="550552120" y="128349264"/>
                </a:cxn>
                <a:cxn ang="0">
                  <a:pos x="200200560" y="128349264"/>
                </a:cxn>
                <a:cxn ang="0">
                  <a:pos x="679252645" y="0"/>
                </a:cxn>
                <a:cxn ang="0">
                  <a:pos x="228801963" y="0"/>
                </a:cxn>
                <a:cxn ang="0">
                  <a:pos x="128700525" y="99828490"/>
                </a:cxn>
                <a:cxn ang="0">
                  <a:pos x="128700525" y="128349264"/>
                </a:cxn>
                <a:cxn ang="0">
                  <a:pos x="100101438" y="128349264"/>
                </a:cxn>
                <a:cxn ang="0">
                  <a:pos x="0" y="221048139"/>
                </a:cxn>
                <a:cxn ang="0">
                  <a:pos x="0" y="520531298"/>
                </a:cxn>
                <a:cxn ang="0">
                  <a:pos x="100101438" y="613230173"/>
                </a:cxn>
                <a:cxn ang="0">
                  <a:pos x="278851524" y="613230173"/>
                </a:cxn>
                <a:cxn ang="0">
                  <a:pos x="278851524" y="663142106"/>
                </a:cxn>
                <a:cxn ang="0">
                  <a:pos x="185901016" y="663142106"/>
                </a:cxn>
                <a:cxn ang="0">
                  <a:pos x="150150999" y="698797120"/>
                </a:cxn>
                <a:cxn ang="0">
                  <a:pos x="185901016" y="741579437"/>
                </a:cxn>
                <a:cxn ang="0">
                  <a:pos x="471903471" y="741579437"/>
                </a:cxn>
                <a:cxn ang="0">
                  <a:pos x="507653488" y="698797120"/>
                </a:cxn>
                <a:cxn ang="0">
                  <a:pos x="471903471" y="663142106"/>
                </a:cxn>
                <a:cxn ang="0">
                  <a:pos x="378952963" y="663142106"/>
                </a:cxn>
                <a:cxn ang="0">
                  <a:pos x="378952963" y="613230173"/>
                </a:cxn>
                <a:cxn ang="0">
                  <a:pos x="550552120" y="613230173"/>
                </a:cxn>
                <a:cxn ang="0">
                  <a:pos x="657804488" y="520531298"/>
                </a:cxn>
                <a:cxn ang="0">
                  <a:pos x="657804488" y="484878596"/>
                </a:cxn>
                <a:cxn ang="0">
                  <a:pos x="679252645" y="484878596"/>
                </a:cxn>
                <a:cxn ang="0">
                  <a:pos x="779354083" y="392182033"/>
                </a:cxn>
                <a:cxn ang="0">
                  <a:pos x="779354083" y="99828490"/>
                </a:cxn>
                <a:cxn ang="0">
                  <a:pos x="679252645" y="0"/>
                </a:cxn>
              </a:cxnLst>
              <a:rect l="0" t="0" r="0" b="0"/>
              <a:pathLst>
                <a:path w="109" h="104">
                  <a:moveTo>
                    <a:pt x="14" y="76"/>
                  </a:moveTo>
                  <a:cubicBezTo>
                    <a:pt x="12" y="76"/>
                    <a:pt x="10" y="74"/>
                    <a:pt x="10" y="7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2" y="28"/>
                    <a:pt x="14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0" y="28"/>
                    <a:pt x="82" y="30"/>
                    <a:pt x="82" y="31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2" y="74"/>
                    <a:pt x="80" y="76"/>
                    <a:pt x="77" y="76"/>
                  </a:cubicBezTo>
                  <a:cubicBezTo>
                    <a:pt x="14" y="76"/>
                    <a:pt x="14" y="76"/>
                    <a:pt x="14" y="76"/>
                  </a:cubicBezTo>
                  <a:moveTo>
                    <a:pt x="28" y="18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2"/>
                    <a:pt x="29" y="10"/>
                    <a:pt x="32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8" y="10"/>
                    <a:pt x="99" y="12"/>
                    <a:pt x="99" y="1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9" y="56"/>
                    <a:pt x="98" y="58"/>
                    <a:pt x="95" y="5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23"/>
                    <a:pt x="85" y="18"/>
                    <a:pt x="77" y="18"/>
                  </a:cubicBezTo>
                  <a:cubicBezTo>
                    <a:pt x="28" y="18"/>
                    <a:pt x="28" y="18"/>
                    <a:pt x="28" y="18"/>
                  </a:cubicBezTo>
                  <a:moveTo>
                    <a:pt x="95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0"/>
                    <a:pt x="18" y="6"/>
                    <a:pt x="18" y="14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7" y="18"/>
                    <a:pt x="0" y="23"/>
                    <a:pt x="0" y="3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1"/>
                    <a:pt x="7" y="86"/>
                    <a:pt x="14" y="86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3" y="93"/>
                    <a:pt x="21" y="95"/>
                    <a:pt x="21" y="98"/>
                  </a:cubicBezTo>
                  <a:cubicBezTo>
                    <a:pt x="21" y="101"/>
                    <a:pt x="23" y="104"/>
                    <a:pt x="26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71" y="101"/>
                    <a:pt x="71" y="98"/>
                  </a:cubicBezTo>
                  <a:cubicBezTo>
                    <a:pt x="71" y="95"/>
                    <a:pt x="68" y="93"/>
                    <a:pt x="66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85" y="86"/>
                    <a:pt x="92" y="81"/>
                    <a:pt x="92" y="73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103" y="68"/>
                    <a:pt x="109" y="63"/>
                    <a:pt x="109" y="55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9" y="6"/>
                    <a:pt x="103" y="0"/>
                    <a:pt x="95" y="0"/>
                  </a:cubicBezTo>
                </a:path>
              </a:pathLst>
            </a:custGeom>
            <a:solidFill>
              <a:sysClr val="window" lastClr="FFFFFF"/>
            </a:solidFill>
            <a:ln w="9525"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55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A07585-2681-420E-8B68-82642C271C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F8B67C-82C1-43B4-B52B-4EEA1A98A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F36450C-A6EA-4560-9DB4-9381C45B9A7F}"/>
              </a:ext>
            </a:extLst>
          </p:cNvPr>
          <p:cNvSpPr/>
          <p:nvPr/>
        </p:nvSpPr>
        <p:spPr>
          <a:xfrm>
            <a:off x="2039935" y="3569627"/>
            <a:ext cx="811212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</a:rPr>
              <a:t>THANK YOU FOR WATCHING THE SLIDES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4809D3-C753-4F87-8C40-28F62E710CE2}"/>
              </a:ext>
            </a:extLst>
          </p:cNvPr>
          <p:cNvSpPr txBox="1"/>
          <p:nvPr/>
        </p:nvSpPr>
        <p:spPr>
          <a:xfrm>
            <a:off x="947733" y="2539760"/>
            <a:ext cx="10296525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b="1" dirty="0">
                <a:latin typeface="+mj-ea"/>
                <a:ea typeface="+mj-ea"/>
              </a:rPr>
              <a:t>谢谢观看，欢迎指导</a:t>
            </a:r>
          </a:p>
        </p:txBody>
      </p:sp>
    </p:spTree>
    <p:extLst>
      <p:ext uri="{BB962C8B-B14F-4D97-AF65-F5344CB8AC3E}">
        <p14:creationId xmlns:p14="http://schemas.microsoft.com/office/powerpoint/2010/main" val="199240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ABE83-5E84-4518-B386-FDFC6D79FB41}"/>
              </a:ext>
            </a:extLst>
          </p:cNvPr>
          <p:cNvSpPr/>
          <p:nvPr/>
        </p:nvSpPr>
        <p:spPr>
          <a:xfrm>
            <a:off x="4837777" y="3955967"/>
            <a:ext cx="585787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</a:rPr>
              <a:t>BACKEGROUND OF PROJECT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01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7" y="2996367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74">
            <a:extLst>
              <a:ext uri="{FF2B5EF4-FFF2-40B4-BE49-F238E27FC236}">
                <a16:creationId xmlns:a16="http://schemas.microsoft.com/office/drawing/2014/main" id="{0DBF57BB-9BA0-4746-A26E-C186DED146D0}"/>
              </a:ext>
            </a:extLst>
          </p:cNvPr>
          <p:cNvGrpSpPr/>
          <p:nvPr/>
        </p:nvGrpSpPr>
        <p:grpSpPr>
          <a:xfrm>
            <a:off x="1068966" y="1536233"/>
            <a:ext cx="9883411" cy="5160926"/>
            <a:chOff x="538789" y="1131575"/>
            <a:chExt cx="5819028" cy="2895599"/>
          </a:xfrm>
          <a:solidFill>
            <a:sysClr val="windowText" lastClr="000000">
              <a:lumMod val="10000"/>
              <a:lumOff val="90000"/>
              <a:alpha val="10000"/>
            </a:sysClr>
          </a:solidFill>
        </p:grpSpPr>
        <p:grpSp>
          <p:nvGrpSpPr>
            <p:cNvPr id="42" name="Group 341">
              <a:extLst>
                <a:ext uri="{FF2B5EF4-FFF2-40B4-BE49-F238E27FC236}">
                  <a16:creationId xmlns:a16="http://schemas.microsoft.com/office/drawing/2014/main" id="{7D63E41A-236A-4DEB-9634-D80A5346CB3A}"/>
                </a:ext>
              </a:extLst>
            </p:cNvPr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213" name="Freeform 5">
                <a:extLst>
                  <a:ext uri="{FF2B5EF4-FFF2-40B4-BE49-F238E27FC236}">
                    <a16:creationId xmlns:a16="http://schemas.microsoft.com/office/drawing/2014/main" id="{76469C2A-E5F8-45C8-8936-7E68C2554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4" name="Freeform 6">
                <a:extLst>
                  <a:ext uri="{FF2B5EF4-FFF2-40B4-BE49-F238E27FC236}">
                    <a16:creationId xmlns:a16="http://schemas.microsoft.com/office/drawing/2014/main" id="{3D494017-B80A-4D71-A4ED-E91116C5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3" name="Group 274">
              <a:extLst>
                <a:ext uri="{FF2B5EF4-FFF2-40B4-BE49-F238E27FC236}">
                  <a16:creationId xmlns:a16="http://schemas.microsoft.com/office/drawing/2014/main" id="{C5E857F4-9879-4741-97D0-45B5F4D65A2F}"/>
                </a:ext>
              </a:extLst>
            </p:cNvPr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211" name="Freeform 22">
                <a:extLst>
                  <a:ext uri="{FF2B5EF4-FFF2-40B4-BE49-F238E27FC236}">
                    <a16:creationId xmlns:a16="http://schemas.microsoft.com/office/drawing/2014/main" id="{2DA47232-1AB6-4BE3-8AC9-F066B78E1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2" name="Freeform 23">
                <a:extLst>
                  <a:ext uri="{FF2B5EF4-FFF2-40B4-BE49-F238E27FC236}">
                    <a16:creationId xmlns:a16="http://schemas.microsoft.com/office/drawing/2014/main" id="{C2D94B43-D1A0-4662-B000-B1D020C30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4" name="Group 277">
              <a:extLst>
                <a:ext uri="{FF2B5EF4-FFF2-40B4-BE49-F238E27FC236}">
                  <a16:creationId xmlns:a16="http://schemas.microsoft.com/office/drawing/2014/main" id="{91B1047D-0DC2-4964-9D1C-DE035E9BAE88}"/>
                </a:ext>
              </a:extLst>
            </p:cNvPr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148" name="Freeform 21">
                <a:extLst>
                  <a:ext uri="{FF2B5EF4-FFF2-40B4-BE49-F238E27FC236}">
                    <a16:creationId xmlns:a16="http://schemas.microsoft.com/office/drawing/2014/main" id="{BC19B9DE-0360-40D8-8623-B08DEAD9B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39">
                <a:extLst>
                  <a:ext uri="{FF2B5EF4-FFF2-40B4-BE49-F238E27FC236}">
                    <a16:creationId xmlns:a16="http://schemas.microsoft.com/office/drawing/2014/main" id="{159A2FBA-CF45-4703-A397-07B21FD22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40">
                <a:extLst>
                  <a:ext uri="{FF2B5EF4-FFF2-40B4-BE49-F238E27FC236}">
                    <a16:creationId xmlns:a16="http://schemas.microsoft.com/office/drawing/2014/main" id="{757CE0ED-B2EB-4D3A-85BF-8FAC76250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41">
                <a:extLst>
                  <a:ext uri="{FF2B5EF4-FFF2-40B4-BE49-F238E27FC236}">
                    <a16:creationId xmlns:a16="http://schemas.microsoft.com/office/drawing/2014/main" id="{5B87C3F6-9907-4C2C-8103-C04C7B2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42">
                <a:extLst>
                  <a:ext uri="{FF2B5EF4-FFF2-40B4-BE49-F238E27FC236}">
                    <a16:creationId xmlns:a16="http://schemas.microsoft.com/office/drawing/2014/main" id="{B976EDAD-DC79-4994-A9E6-3E869174D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43">
                <a:extLst>
                  <a:ext uri="{FF2B5EF4-FFF2-40B4-BE49-F238E27FC236}">
                    <a16:creationId xmlns:a16="http://schemas.microsoft.com/office/drawing/2014/main" id="{F34CF47B-E7F2-442B-A3AA-5FBF2109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44">
                <a:extLst>
                  <a:ext uri="{FF2B5EF4-FFF2-40B4-BE49-F238E27FC236}">
                    <a16:creationId xmlns:a16="http://schemas.microsoft.com/office/drawing/2014/main" id="{93C1F8A5-43B6-43E6-815B-6F8C55485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45">
                <a:extLst>
                  <a:ext uri="{FF2B5EF4-FFF2-40B4-BE49-F238E27FC236}">
                    <a16:creationId xmlns:a16="http://schemas.microsoft.com/office/drawing/2014/main" id="{3A7475D2-612B-44CE-B490-8A5291BE3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46">
                <a:extLst>
                  <a:ext uri="{FF2B5EF4-FFF2-40B4-BE49-F238E27FC236}">
                    <a16:creationId xmlns:a16="http://schemas.microsoft.com/office/drawing/2014/main" id="{A66FD71D-59FF-43C2-96CE-BE197E61F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47">
                <a:extLst>
                  <a:ext uri="{FF2B5EF4-FFF2-40B4-BE49-F238E27FC236}">
                    <a16:creationId xmlns:a16="http://schemas.microsoft.com/office/drawing/2014/main" id="{C1D67BB7-8609-44A0-92DC-48DF19BBE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48">
                <a:extLst>
                  <a:ext uri="{FF2B5EF4-FFF2-40B4-BE49-F238E27FC236}">
                    <a16:creationId xmlns:a16="http://schemas.microsoft.com/office/drawing/2014/main" id="{0DFE4EC9-6725-4FA8-A51B-81386BB29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49">
                <a:extLst>
                  <a:ext uri="{FF2B5EF4-FFF2-40B4-BE49-F238E27FC236}">
                    <a16:creationId xmlns:a16="http://schemas.microsoft.com/office/drawing/2014/main" id="{3E7CF366-3C75-45D0-AB06-17CA48985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50">
                <a:extLst>
                  <a:ext uri="{FF2B5EF4-FFF2-40B4-BE49-F238E27FC236}">
                    <a16:creationId xmlns:a16="http://schemas.microsoft.com/office/drawing/2014/main" id="{AFADF9B7-039B-46E5-B4BF-FCF7A7A47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51">
                <a:extLst>
                  <a:ext uri="{FF2B5EF4-FFF2-40B4-BE49-F238E27FC236}">
                    <a16:creationId xmlns:a16="http://schemas.microsoft.com/office/drawing/2014/main" id="{6D6FB794-5DAD-4AE1-AD46-D614A120C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52">
                <a:extLst>
                  <a:ext uri="{FF2B5EF4-FFF2-40B4-BE49-F238E27FC236}">
                    <a16:creationId xmlns:a16="http://schemas.microsoft.com/office/drawing/2014/main" id="{37D0E740-FFE0-43BE-867B-86F2714EF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53">
                <a:extLst>
                  <a:ext uri="{FF2B5EF4-FFF2-40B4-BE49-F238E27FC236}">
                    <a16:creationId xmlns:a16="http://schemas.microsoft.com/office/drawing/2014/main" id="{461A3495-E5E9-45BA-90F2-25A6FBAE5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54">
                <a:extLst>
                  <a:ext uri="{FF2B5EF4-FFF2-40B4-BE49-F238E27FC236}">
                    <a16:creationId xmlns:a16="http://schemas.microsoft.com/office/drawing/2014/main" id="{C6CDC62A-9411-4950-8B74-062514A7D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55">
                <a:extLst>
                  <a:ext uri="{FF2B5EF4-FFF2-40B4-BE49-F238E27FC236}">
                    <a16:creationId xmlns:a16="http://schemas.microsoft.com/office/drawing/2014/main" id="{BC07C19B-1032-42A1-9D5D-AB5EE25C3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56">
                <a:extLst>
                  <a:ext uri="{FF2B5EF4-FFF2-40B4-BE49-F238E27FC236}">
                    <a16:creationId xmlns:a16="http://schemas.microsoft.com/office/drawing/2014/main" id="{3367F31B-6140-4339-864B-771FAB523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57">
                <a:extLst>
                  <a:ext uri="{FF2B5EF4-FFF2-40B4-BE49-F238E27FC236}">
                    <a16:creationId xmlns:a16="http://schemas.microsoft.com/office/drawing/2014/main" id="{078AF5CF-D8A0-4F9D-B6D8-D5E5883FA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58">
                <a:extLst>
                  <a:ext uri="{FF2B5EF4-FFF2-40B4-BE49-F238E27FC236}">
                    <a16:creationId xmlns:a16="http://schemas.microsoft.com/office/drawing/2014/main" id="{998E7820-2827-47A3-9513-A1EF2E5CB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59">
                <a:extLst>
                  <a:ext uri="{FF2B5EF4-FFF2-40B4-BE49-F238E27FC236}">
                    <a16:creationId xmlns:a16="http://schemas.microsoft.com/office/drawing/2014/main" id="{690DEB6C-CBD2-4203-B36B-E4799D413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60">
                <a:extLst>
                  <a:ext uri="{FF2B5EF4-FFF2-40B4-BE49-F238E27FC236}">
                    <a16:creationId xmlns:a16="http://schemas.microsoft.com/office/drawing/2014/main" id="{22951A8E-18F3-4C4F-8637-6A3B7842D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61">
                <a:extLst>
                  <a:ext uri="{FF2B5EF4-FFF2-40B4-BE49-F238E27FC236}">
                    <a16:creationId xmlns:a16="http://schemas.microsoft.com/office/drawing/2014/main" id="{11C280D4-86A6-465A-8876-6A9031331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62">
                <a:extLst>
                  <a:ext uri="{FF2B5EF4-FFF2-40B4-BE49-F238E27FC236}">
                    <a16:creationId xmlns:a16="http://schemas.microsoft.com/office/drawing/2014/main" id="{7F8D05C1-5C22-44B5-83E5-AEFDE186E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63">
                <a:extLst>
                  <a:ext uri="{FF2B5EF4-FFF2-40B4-BE49-F238E27FC236}">
                    <a16:creationId xmlns:a16="http://schemas.microsoft.com/office/drawing/2014/main" id="{DC1E1E42-7329-476B-9A0F-61472CF02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64">
                <a:extLst>
                  <a:ext uri="{FF2B5EF4-FFF2-40B4-BE49-F238E27FC236}">
                    <a16:creationId xmlns:a16="http://schemas.microsoft.com/office/drawing/2014/main" id="{C40FC224-E867-473E-885D-007C34B5B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65">
                <a:extLst>
                  <a:ext uri="{FF2B5EF4-FFF2-40B4-BE49-F238E27FC236}">
                    <a16:creationId xmlns:a16="http://schemas.microsoft.com/office/drawing/2014/main" id="{B7939C55-5BA7-41E0-999F-A46511F93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66">
                <a:extLst>
                  <a:ext uri="{FF2B5EF4-FFF2-40B4-BE49-F238E27FC236}">
                    <a16:creationId xmlns:a16="http://schemas.microsoft.com/office/drawing/2014/main" id="{6F098DF8-63F5-4959-93C3-590D0DA82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67">
                <a:extLst>
                  <a:ext uri="{FF2B5EF4-FFF2-40B4-BE49-F238E27FC236}">
                    <a16:creationId xmlns:a16="http://schemas.microsoft.com/office/drawing/2014/main" id="{C9FE2BD6-8B48-4F97-A195-94C04E7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68">
                <a:extLst>
                  <a:ext uri="{FF2B5EF4-FFF2-40B4-BE49-F238E27FC236}">
                    <a16:creationId xmlns:a16="http://schemas.microsoft.com/office/drawing/2014/main" id="{5381DDC4-1256-4596-9241-ACA51E117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69">
                <a:extLst>
                  <a:ext uri="{FF2B5EF4-FFF2-40B4-BE49-F238E27FC236}">
                    <a16:creationId xmlns:a16="http://schemas.microsoft.com/office/drawing/2014/main" id="{3ED38018-963C-4CF0-B54E-8DF9C7650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70">
                <a:extLst>
                  <a:ext uri="{FF2B5EF4-FFF2-40B4-BE49-F238E27FC236}">
                    <a16:creationId xmlns:a16="http://schemas.microsoft.com/office/drawing/2014/main" id="{653BE37D-30B2-4F82-8D7B-5E7A82C99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71">
                <a:extLst>
                  <a:ext uri="{FF2B5EF4-FFF2-40B4-BE49-F238E27FC236}">
                    <a16:creationId xmlns:a16="http://schemas.microsoft.com/office/drawing/2014/main" id="{AAE871D1-2261-43AB-A9D5-4C9C376FC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72">
                <a:extLst>
                  <a:ext uri="{FF2B5EF4-FFF2-40B4-BE49-F238E27FC236}">
                    <a16:creationId xmlns:a16="http://schemas.microsoft.com/office/drawing/2014/main" id="{B1DA4BAB-ED0B-4803-8E9C-9295766CB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73">
                <a:extLst>
                  <a:ext uri="{FF2B5EF4-FFF2-40B4-BE49-F238E27FC236}">
                    <a16:creationId xmlns:a16="http://schemas.microsoft.com/office/drawing/2014/main" id="{704C555E-1155-4739-84F8-70022BD59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74">
                <a:extLst>
                  <a:ext uri="{FF2B5EF4-FFF2-40B4-BE49-F238E27FC236}">
                    <a16:creationId xmlns:a16="http://schemas.microsoft.com/office/drawing/2014/main" id="{BE508B91-8936-461D-96BF-9357DA4FB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75">
                <a:extLst>
                  <a:ext uri="{FF2B5EF4-FFF2-40B4-BE49-F238E27FC236}">
                    <a16:creationId xmlns:a16="http://schemas.microsoft.com/office/drawing/2014/main" id="{6469F4AE-692E-498D-91CC-58D4DD11D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76">
                <a:extLst>
                  <a:ext uri="{FF2B5EF4-FFF2-40B4-BE49-F238E27FC236}">
                    <a16:creationId xmlns:a16="http://schemas.microsoft.com/office/drawing/2014/main" id="{1EA2BDAA-AEBE-4931-A2FB-7941C20DC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77">
                <a:extLst>
                  <a:ext uri="{FF2B5EF4-FFF2-40B4-BE49-F238E27FC236}">
                    <a16:creationId xmlns:a16="http://schemas.microsoft.com/office/drawing/2014/main" id="{D654B2C0-6AB8-4A6B-98F3-FF29ECABF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78">
                <a:extLst>
                  <a:ext uri="{FF2B5EF4-FFF2-40B4-BE49-F238E27FC236}">
                    <a16:creationId xmlns:a16="http://schemas.microsoft.com/office/drawing/2014/main" id="{872C524F-B2D7-461E-AF47-57B69AECD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79">
                <a:extLst>
                  <a:ext uri="{FF2B5EF4-FFF2-40B4-BE49-F238E27FC236}">
                    <a16:creationId xmlns:a16="http://schemas.microsoft.com/office/drawing/2014/main" id="{10B64828-497E-4579-8BD9-E39AA3CE1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80">
                <a:extLst>
                  <a:ext uri="{FF2B5EF4-FFF2-40B4-BE49-F238E27FC236}">
                    <a16:creationId xmlns:a16="http://schemas.microsoft.com/office/drawing/2014/main" id="{A511D353-64DA-42DE-9839-B6F834E20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Freeform 81">
                <a:extLst>
                  <a:ext uri="{FF2B5EF4-FFF2-40B4-BE49-F238E27FC236}">
                    <a16:creationId xmlns:a16="http://schemas.microsoft.com/office/drawing/2014/main" id="{D80CAA5F-D48B-4B1B-9D1C-68BC9442D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Freeform 82">
                <a:extLst>
                  <a:ext uri="{FF2B5EF4-FFF2-40B4-BE49-F238E27FC236}">
                    <a16:creationId xmlns:a16="http://schemas.microsoft.com/office/drawing/2014/main" id="{3627C403-C897-4B58-A4FA-34C28A16A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Freeform 83">
                <a:extLst>
                  <a:ext uri="{FF2B5EF4-FFF2-40B4-BE49-F238E27FC236}">
                    <a16:creationId xmlns:a16="http://schemas.microsoft.com/office/drawing/2014/main" id="{3CBCC303-372C-45F0-8DC0-68BBDD278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Freeform 84">
                <a:extLst>
                  <a:ext uri="{FF2B5EF4-FFF2-40B4-BE49-F238E27FC236}">
                    <a16:creationId xmlns:a16="http://schemas.microsoft.com/office/drawing/2014/main" id="{C8CB51C1-745A-43E7-A5A8-24475823A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Freeform 85">
                <a:extLst>
                  <a:ext uri="{FF2B5EF4-FFF2-40B4-BE49-F238E27FC236}">
                    <a16:creationId xmlns:a16="http://schemas.microsoft.com/office/drawing/2014/main" id="{18564A99-097C-486A-9706-E0D4E63BF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Freeform 86">
                <a:extLst>
                  <a:ext uri="{FF2B5EF4-FFF2-40B4-BE49-F238E27FC236}">
                    <a16:creationId xmlns:a16="http://schemas.microsoft.com/office/drawing/2014/main" id="{A82084E9-03D5-4B2D-8B3D-1370B95EE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Freeform 87">
                <a:extLst>
                  <a:ext uri="{FF2B5EF4-FFF2-40B4-BE49-F238E27FC236}">
                    <a16:creationId xmlns:a16="http://schemas.microsoft.com/office/drawing/2014/main" id="{DB97DB47-4082-494E-96DC-E0F7890D4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Freeform 88">
                <a:extLst>
                  <a:ext uri="{FF2B5EF4-FFF2-40B4-BE49-F238E27FC236}">
                    <a16:creationId xmlns:a16="http://schemas.microsoft.com/office/drawing/2014/main" id="{47088AFB-D5F9-40AC-B337-1B369F877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Freeform 89">
                <a:extLst>
                  <a:ext uri="{FF2B5EF4-FFF2-40B4-BE49-F238E27FC236}">
                    <a16:creationId xmlns:a16="http://schemas.microsoft.com/office/drawing/2014/main" id="{1B3F34CA-89A0-4853-9B6F-0812F289E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Freeform 90">
                <a:extLst>
                  <a:ext uri="{FF2B5EF4-FFF2-40B4-BE49-F238E27FC236}">
                    <a16:creationId xmlns:a16="http://schemas.microsoft.com/office/drawing/2014/main" id="{2195A52B-E206-4B41-8D2D-2C1F5A62B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Freeform 91">
                <a:extLst>
                  <a:ext uri="{FF2B5EF4-FFF2-40B4-BE49-F238E27FC236}">
                    <a16:creationId xmlns:a16="http://schemas.microsoft.com/office/drawing/2014/main" id="{5E2ADDCB-5A7B-40FD-A0F4-6D0D3011A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Freeform 92">
                <a:extLst>
                  <a:ext uri="{FF2B5EF4-FFF2-40B4-BE49-F238E27FC236}">
                    <a16:creationId xmlns:a16="http://schemas.microsoft.com/office/drawing/2014/main" id="{A7B3AE09-FEB7-4B30-83CA-4958B9695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Freeform 93">
                <a:extLst>
                  <a:ext uri="{FF2B5EF4-FFF2-40B4-BE49-F238E27FC236}">
                    <a16:creationId xmlns:a16="http://schemas.microsoft.com/office/drawing/2014/main" id="{736B3275-E212-4106-A1CE-F59FE5664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Freeform 94">
                <a:extLst>
                  <a:ext uri="{FF2B5EF4-FFF2-40B4-BE49-F238E27FC236}">
                    <a16:creationId xmlns:a16="http://schemas.microsoft.com/office/drawing/2014/main" id="{81E7F8E6-B08C-410F-8C1F-B83D63CBF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Freeform 95">
                <a:extLst>
                  <a:ext uri="{FF2B5EF4-FFF2-40B4-BE49-F238E27FC236}">
                    <a16:creationId xmlns:a16="http://schemas.microsoft.com/office/drawing/2014/main" id="{46A27F8D-E390-4372-8A2C-6A419B4E6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6" name="Freeform 96">
                <a:extLst>
                  <a:ext uri="{FF2B5EF4-FFF2-40B4-BE49-F238E27FC236}">
                    <a16:creationId xmlns:a16="http://schemas.microsoft.com/office/drawing/2014/main" id="{103DD52E-5C8A-4221-84B5-281F48D01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Freeform 97">
                <a:extLst>
                  <a:ext uri="{FF2B5EF4-FFF2-40B4-BE49-F238E27FC236}">
                    <a16:creationId xmlns:a16="http://schemas.microsoft.com/office/drawing/2014/main" id="{E1BBA6C9-0BBB-4F40-8FEA-6AD83EFB5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8" name="Freeform 98">
                <a:extLst>
                  <a:ext uri="{FF2B5EF4-FFF2-40B4-BE49-F238E27FC236}">
                    <a16:creationId xmlns:a16="http://schemas.microsoft.com/office/drawing/2014/main" id="{25D7E0C7-4162-4793-B922-109CF19BF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Freeform 99">
                <a:extLst>
                  <a:ext uri="{FF2B5EF4-FFF2-40B4-BE49-F238E27FC236}">
                    <a16:creationId xmlns:a16="http://schemas.microsoft.com/office/drawing/2014/main" id="{0976A728-80EB-492E-A6AD-640783218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0" name="Freeform 100">
                <a:extLst>
                  <a:ext uri="{FF2B5EF4-FFF2-40B4-BE49-F238E27FC236}">
                    <a16:creationId xmlns:a16="http://schemas.microsoft.com/office/drawing/2014/main" id="{6318BC93-02F7-41F0-A6E2-075099AA7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" name="Group 345">
              <a:extLst>
                <a:ext uri="{FF2B5EF4-FFF2-40B4-BE49-F238E27FC236}">
                  <a16:creationId xmlns:a16="http://schemas.microsoft.com/office/drawing/2014/main" id="{630C1653-513F-49FB-A321-683D2BCD1F2C}"/>
                </a:ext>
              </a:extLst>
            </p:cNvPr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133" name="Freeform 36">
                <a:extLst>
                  <a:ext uri="{FF2B5EF4-FFF2-40B4-BE49-F238E27FC236}">
                    <a16:creationId xmlns:a16="http://schemas.microsoft.com/office/drawing/2014/main" id="{97EAEEED-BA12-4148-A2DE-7A7A764BF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4" name="Group 343">
                <a:extLst>
                  <a:ext uri="{FF2B5EF4-FFF2-40B4-BE49-F238E27FC236}">
                    <a16:creationId xmlns:a16="http://schemas.microsoft.com/office/drawing/2014/main" id="{0CA61D0E-FC50-4F6B-BC01-6C12EA544C12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135" name="Freeform 24">
                  <a:extLst>
                    <a:ext uri="{FF2B5EF4-FFF2-40B4-BE49-F238E27FC236}">
                      <a16:creationId xmlns:a16="http://schemas.microsoft.com/office/drawing/2014/main" id="{3A0E5E37-378E-4F8B-9B71-5829DC6F7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" name="Freeform 25">
                  <a:extLst>
                    <a:ext uri="{FF2B5EF4-FFF2-40B4-BE49-F238E27FC236}">
                      <a16:creationId xmlns:a16="http://schemas.microsoft.com/office/drawing/2014/main" id="{691EDE48-9ED7-4DD7-B49B-D0F431969C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" name="Freeform 26">
                  <a:extLst>
                    <a:ext uri="{FF2B5EF4-FFF2-40B4-BE49-F238E27FC236}">
                      <a16:creationId xmlns:a16="http://schemas.microsoft.com/office/drawing/2014/main" id="{8671F7B8-26E6-4B2F-81E2-DD2B206687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" name="Freeform 27">
                  <a:extLst>
                    <a:ext uri="{FF2B5EF4-FFF2-40B4-BE49-F238E27FC236}">
                      <a16:creationId xmlns:a16="http://schemas.microsoft.com/office/drawing/2014/main" id="{847F158A-E31F-40BE-A364-7FA22942F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" name="Freeform 28">
                  <a:extLst>
                    <a:ext uri="{FF2B5EF4-FFF2-40B4-BE49-F238E27FC236}">
                      <a16:creationId xmlns:a16="http://schemas.microsoft.com/office/drawing/2014/main" id="{81B7684E-FAEB-4878-85CE-37E8784EC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" name="Freeform 29">
                  <a:extLst>
                    <a:ext uri="{FF2B5EF4-FFF2-40B4-BE49-F238E27FC236}">
                      <a16:creationId xmlns:a16="http://schemas.microsoft.com/office/drawing/2014/main" id="{DA36528B-6546-45BA-8636-02D5D3A68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" name="Freeform 31">
                  <a:extLst>
                    <a:ext uri="{FF2B5EF4-FFF2-40B4-BE49-F238E27FC236}">
                      <a16:creationId xmlns:a16="http://schemas.microsoft.com/office/drawing/2014/main" id="{F637EB2C-03BE-43B2-B2CC-98F67A6108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" name="Freeform 32">
                  <a:extLst>
                    <a:ext uri="{FF2B5EF4-FFF2-40B4-BE49-F238E27FC236}">
                      <a16:creationId xmlns:a16="http://schemas.microsoft.com/office/drawing/2014/main" id="{EF45D3D3-D424-4F65-9A27-7B1F1F300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" name="Freeform 33">
                  <a:extLst>
                    <a:ext uri="{FF2B5EF4-FFF2-40B4-BE49-F238E27FC236}">
                      <a16:creationId xmlns:a16="http://schemas.microsoft.com/office/drawing/2014/main" id="{A6FFABE6-A3FE-4607-BEA3-63EF9E48C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4" name="Freeform 34">
                  <a:extLst>
                    <a:ext uri="{FF2B5EF4-FFF2-40B4-BE49-F238E27FC236}">
                      <a16:creationId xmlns:a16="http://schemas.microsoft.com/office/drawing/2014/main" id="{71549CB2-ACF1-4CB8-A7DB-0F5FE5C4C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5" name="Freeform 35">
                  <a:extLst>
                    <a:ext uri="{FF2B5EF4-FFF2-40B4-BE49-F238E27FC236}">
                      <a16:creationId xmlns:a16="http://schemas.microsoft.com/office/drawing/2014/main" id="{E9B23AB1-6434-4990-93D1-BD9980E5E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6" name="Freeform 37">
                  <a:extLst>
                    <a:ext uri="{FF2B5EF4-FFF2-40B4-BE49-F238E27FC236}">
                      <a16:creationId xmlns:a16="http://schemas.microsoft.com/office/drawing/2014/main" id="{5A4E50BA-6864-4A61-9A01-BD52CC1E8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7" name="Freeform 38">
                  <a:extLst>
                    <a:ext uri="{FF2B5EF4-FFF2-40B4-BE49-F238E27FC236}">
                      <a16:creationId xmlns:a16="http://schemas.microsoft.com/office/drawing/2014/main" id="{BF638402-A012-4522-9A1C-DC9E86FB10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46" name="Group 363">
              <a:extLst>
                <a:ext uri="{FF2B5EF4-FFF2-40B4-BE49-F238E27FC236}">
                  <a16:creationId xmlns:a16="http://schemas.microsoft.com/office/drawing/2014/main" id="{E0B22524-304B-47CC-9C1E-9B4A974096F1}"/>
                </a:ext>
              </a:extLst>
            </p:cNvPr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115" name="Freeform 9">
                <a:extLst>
                  <a:ext uri="{FF2B5EF4-FFF2-40B4-BE49-F238E27FC236}">
                    <a16:creationId xmlns:a16="http://schemas.microsoft.com/office/drawing/2014/main" id="{23B30D50-13C7-49A1-AC1E-60AD63903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6" name="Group 361">
                <a:extLst>
                  <a:ext uri="{FF2B5EF4-FFF2-40B4-BE49-F238E27FC236}">
                    <a16:creationId xmlns:a16="http://schemas.microsoft.com/office/drawing/2014/main" id="{340ED237-0C91-4D15-9B64-3BD244D6C9B3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117" name="Freeform 7">
                  <a:extLst>
                    <a:ext uri="{FF2B5EF4-FFF2-40B4-BE49-F238E27FC236}">
                      <a16:creationId xmlns:a16="http://schemas.microsoft.com/office/drawing/2014/main" id="{9FC85531-B380-4132-90B6-21634E359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8" name="Freeform 8">
                  <a:extLst>
                    <a:ext uri="{FF2B5EF4-FFF2-40B4-BE49-F238E27FC236}">
                      <a16:creationId xmlns:a16="http://schemas.microsoft.com/office/drawing/2014/main" id="{FCD1009B-6A36-41DF-B12D-5F9454CEAA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9" name="Freeform 10">
                  <a:extLst>
                    <a:ext uri="{FF2B5EF4-FFF2-40B4-BE49-F238E27FC236}">
                      <a16:creationId xmlns:a16="http://schemas.microsoft.com/office/drawing/2014/main" id="{EDFD516F-40D1-41D8-86EE-C04018A263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Freeform 11">
                  <a:extLst>
                    <a:ext uri="{FF2B5EF4-FFF2-40B4-BE49-F238E27FC236}">
                      <a16:creationId xmlns:a16="http://schemas.microsoft.com/office/drawing/2014/main" id="{F305E3E7-C3A6-429D-BA15-F531AD9A1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" name="Freeform 12">
                  <a:extLst>
                    <a:ext uri="{FF2B5EF4-FFF2-40B4-BE49-F238E27FC236}">
                      <a16:creationId xmlns:a16="http://schemas.microsoft.com/office/drawing/2014/main" id="{15D57304-11F7-48DF-BBAA-400B3312A3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" name="Freeform 13">
                  <a:extLst>
                    <a:ext uri="{FF2B5EF4-FFF2-40B4-BE49-F238E27FC236}">
                      <a16:creationId xmlns:a16="http://schemas.microsoft.com/office/drawing/2014/main" id="{FD2CA091-EF43-40BF-88EF-F2F7A37A72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" name="Freeform 14">
                  <a:extLst>
                    <a:ext uri="{FF2B5EF4-FFF2-40B4-BE49-F238E27FC236}">
                      <a16:creationId xmlns:a16="http://schemas.microsoft.com/office/drawing/2014/main" id="{C6D4E356-D99E-4835-8C31-A28B41C19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5">
                  <a:extLst>
                    <a:ext uri="{FF2B5EF4-FFF2-40B4-BE49-F238E27FC236}">
                      <a16:creationId xmlns:a16="http://schemas.microsoft.com/office/drawing/2014/main" id="{6318C162-A3C2-4C8E-BB89-6D83D68514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" name="Freeform 16">
                  <a:extLst>
                    <a:ext uri="{FF2B5EF4-FFF2-40B4-BE49-F238E27FC236}">
                      <a16:creationId xmlns:a16="http://schemas.microsoft.com/office/drawing/2014/main" id="{DA284D47-7DE1-4D62-B1E9-65A5B9FDF1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" name="Freeform 17">
                  <a:extLst>
                    <a:ext uri="{FF2B5EF4-FFF2-40B4-BE49-F238E27FC236}">
                      <a16:creationId xmlns:a16="http://schemas.microsoft.com/office/drawing/2014/main" id="{1801545A-99ED-4CF6-B4D0-0C5D11ECBB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C386DB34-67EF-4A25-9748-C306F1C336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Freeform 19">
                  <a:extLst>
                    <a:ext uri="{FF2B5EF4-FFF2-40B4-BE49-F238E27FC236}">
                      <a16:creationId xmlns:a16="http://schemas.microsoft.com/office/drawing/2014/main" id="{58037061-CFAB-401F-9EEC-0A074F39A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9" name="Freeform 20">
                  <a:extLst>
                    <a:ext uri="{FF2B5EF4-FFF2-40B4-BE49-F238E27FC236}">
                      <a16:creationId xmlns:a16="http://schemas.microsoft.com/office/drawing/2014/main" id="{B9AF8022-91CC-4CEF-B1CC-DC29F5CFD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0" name="Freeform 116">
                  <a:extLst>
                    <a:ext uri="{FF2B5EF4-FFF2-40B4-BE49-F238E27FC236}">
                      <a16:creationId xmlns:a16="http://schemas.microsoft.com/office/drawing/2014/main" id="{F81464D4-18A9-4E40-BD12-6D22F8D31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1" name="Freeform 117">
                  <a:extLst>
                    <a:ext uri="{FF2B5EF4-FFF2-40B4-BE49-F238E27FC236}">
                      <a16:creationId xmlns:a16="http://schemas.microsoft.com/office/drawing/2014/main" id="{2F2D730B-B512-4FB5-BA48-FF05B49DA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2" name="Freeform 118">
                  <a:extLst>
                    <a:ext uri="{FF2B5EF4-FFF2-40B4-BE49-F238E27FC236}">
                      <a16:creationId xmlns:a16="http://schemas.microsoft.com/office/drawing/2014/main" id="{D8B791E4-AE0C-46E0-9CB3-A050E0FDC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47" name="Group 383">
              <a:extLst>
                <a:ext uri="{FF2B5EF4-FFF2-40B4-BE49-F238E27FC236}">
                  <a16:creationId xmlns:a16="http://schemas.microsoft.com/office/drawing/2014/main" id="{8176B924-5633-466E-A714-9DD31CEA9E05}"/>
                </a:ext>
              </a:extLst>
            </p:cNvPr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48" name="Freeform 101">
                <a:extLst>
                  <a:ext uri="{FF2B5EF4-FFF2-40B4-BE49-F238E27FC236}">
                    <a16:creationId xmlns:a16="http://schemas.microsoft.com/office/drawing/2014/main" id="{26AB2683-A246-4EF8-897F-697678642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102">
                <a:extLst>
                  <a:ext uri="{FF2B5EF4-FFF2-40B4-BE49-F238E27FC236}">
                    <a16:creationId xmlns:a16="http://schemas.microsoft.com/office/drawing/2014/main" id="{62816526-9DF7-43FA-9B3B-5033A3EAA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103">
                <a:extLst>
                  <a:ext uri="{FF2B5EF4-FFF2-40B4-BE49-F238E27FC236}">
                    <a16:creationId xmlns:a16="http://schemas.microsoft.com/office/drawing/2014/main" id="{638288BF-979D-412B-849F-62736CC5C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104">
                <a:extLst>
                  <a:ext uri="{FF2B5EF4-FFF2-40B4-BE49-F238E27FC236}">
                    <a16:creationId xmlns:a16="http://schemas.microsoft.com/office/drawing/2014/main" id="{D5747F14-07B1-4E1C-B7E4-1D9F55BC2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105">
                <a:extLst>
                  <a:ext uri="{FF2B5EF4-FFF2-40B4-BE49-F238E27FC236}">
                    <a16:creationId xmlns:a16="http://schemas.microsoft.com/office/drawing/2014/main" id="{AB66A414-9BB8-4753-8DFE-7F9566401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106">
                <a:extLst>
                  <a:ext uri="{FF2B5EF4-FFF2-40B4-BE49-F238E27FC236}">
                    <a16:creationId xmlns:a16="http://schemas.microsoft.com/office/drawing/2014/main" id="{C0EFBEBB-4A4A-480E-9A0C-C46CE89B3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107">
                <a:extLst>
                  <a:ext uri="{FF2B5EF4-FFF2-40B4-BE49-F238E27FC236}">
                    <a16:creationId xmlns:a16="http://schemas.microsoft.com/office/drawing/2014/main" id="{CBD45164-C22E-48AF-A036-9C7FF9197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108">
                <a:extLst>
                  <a:ext uri="{FF2B5EF4-FFF2-40B4-BE49-F238E27FC236}">
                    <a16:creationId xmlns:a16="http://schemas.microsoft.com/office/drawing/2014/main" id="{CC058312-9B04-45FB-9A06-A7979C392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109">
                <a:extLst>
                  <a:ext uri="{FF2B5EF4-FFF2-40B4-BE49-F238E27FC236}">
                    <a16:creationId xmlns:a16="http://schemas.microsoft.com/office/drawing/2014/main" id="{3ECD3692-A5BB-4623-BB9D-448533F48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A1E503EA-DC98-4CE2-9BE6-62E8D6F92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111">
                <a:extLst>
                  <a:ext uri="{FF2B5EF4-FFF2-40B4-BE49-F238E27FC236}">
                    <a16:creationId xmlns:a16="http://schemas.microsoft.com/office/drawing/2014/main" id="{8A825B83-EECE-4901-A2BD-373746021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12">
                <a:extLst>
                  <a:ext uri="{FF2B5EF4-FFF2-40B4-BE49-F238E27FC236}">
                    <a16:creationId xmlns:a16="http://schemas.microsoft.com/office/drawing/2014/main" id="{78F4E824-79F2-461C-B44A-B5D937BE3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113">
                <a:extLst>
                  <a:ext uri="{FF2B5EF4-FFF2-40B4-BE49-F238E27FC236}">
                    <a16:creationId xmlns:a16="http://schemas.microsoft.com/office/drawing/2014/main" id="{440E3606-B1B9-46EA-9825-E7EDCAAC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114">
                <a:extLst>
                  <a:ext uri="{FF2B5EF4-FFF2-40B4-BE49-F238E27FC236}">
                    <a16:creationId xmlns:a16="http://schemas.microsoft.com/office/drawing/2014/main" id="{157D4C38-A2AC-49E8-A11F-4DFBB2155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115">
                <a:extLst>
                  <a:ext uri="{FF2B5EF4-FFF2-40B4-BE49-F238E27FC236}">
                    <a16:creationId xmlns:a16="http://schemas.microsoft.com/office/drawing/2014/main" id="{BC8C6098-923A-4BB7-9694-7AC7AB58A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119">
                <a:extLst>
                  <a:ext uri="{FF2B5EF4-FFF2-40B4-BE49-F238E27FC236}">
                    <a16:creationId xmlns:a16="http://schemas.microsoft.com/office/drawing/2014/main" id="{8E6171CC-FBF6-4039-A54A-1CC28EF13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120">
                <a:extLst>
                  <a:ext uri="{FF2B5EF4-FFF2-40B4-BE49-F238E27FC236}">
                    <a16:creationId xmlns:a16="http://schemas.microsoft.com/office/drawing/2014/main" id="{A77A290E-8BAE-4688-AF00-14B1CF3B4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121">
                <a:extLst>
                  <a:ext uri="{FF2B5EF4-FFF2-40B4-BE49-F238E27FC236}">
                    <a16:creationId xmlns:a16="http://schemas.microsoft.com/office/drawing/2014/main" id="{F9C8CF21-956B-46B2-97A4-5182B47FE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22">
                <a:extLst>
                  <a:ext uri="{FF2B5EF4-FFF2-40B4-BE49-F238E27FC236}">
                    <a16:creationId xmlns:a16="http://schemas.microsoft.com/office/drawing/2014/main" id="{8246AAC9-3D0C-4390-A032-73EFA0BD3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123">
                <a:extLst>
                  <a:ext uri="{FF2B5EF4-FFF2-40B4-BE49-F238E27FC236}">
                    <a16:creationId xmlns:a16="http://schemas.microsoft.com/office/drawing/2014/main" id="{7E88C03F-E7DB-4B50-886A-3E3322FCC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124">
                <a:extLst>
                  <a:ext uri="{FF2B5EF4-FFF2-40B4-BE49-F238E27FC236}">
                    <a16:creationId xmlns:a16="http://schemas.microsoft.com/office/drawing/2014/main" id="{B82666C2-B135-4A92-BFD0-3E8BE0C72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125">
                <a:extLst>
                  <a:ext uri="{FF2B5EF4-FFF2-40B4-BE49-F238E27FC236}">
                    <a16:creationId xmlns:a16="http://schemas.microsoft.com/office/drawing/2014/main" id="{5663B263-1244-467E-9F40-A0F0523C5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126">
                <a:extLst>
                  <a:ext uri="{FF2B5EF4-FFF2-40B4-BE49-F238E27FC236}">
                    <a16:creationId xmlns:a16="http://schemas.microsoft.com/office/drawing/2014/main" id="{367ED250-F45A-4F43-AC4A-CE3D8E60B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127">
                <a:extLst>
                  <a:ext uri="{FF2B5EF4-FFF2-40B4-BE49-F238E27FC236}">
                    <a16:creationId xmlns:a16="http://schemas.microsoft.com/office/drawing/2014/main" id="{01C8C647-850F-45C6-8AE1-6C34DED1D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128">
                <a:extLst>
                  <a:ext uri="{FF2B5EF4-FFF2-40B4-BE49-F238E27FC236}">
                    <a16:creationId xmlns:a16="http://schemas.microsoft.com/office/drawing/2014/main" id="{D2DB866E-264D-45C3-A9AF-71B024139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129">
                <a:extLst>
                  <a:ext uri="{FF2B5EF4-FFF2-40B4-BE49-F238E27FC236}">
                    <a16:creationId xmlns:a16="http://schemas.microsoft.com/office/drawing/2014/main" id="{C9F7341D-4653-4526-BB19-501FD0274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30">
                <a:extLst>
                  <a:ext uri="{FF2B5EF4-FFF2-40B4-BE49-F238E27FC236}">
                    <a16:creationId xmlns:a16="http://schemas.microsoft.com/office/drawing/2014/main" id="{1E1C8852-5D1E-45D4-A083-C4D9C6CEA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131">
                <a:extLst>
                  <a:ext uri="{FF2B5EF4-FFF2-40B4-BE49-F238E27FC236}">
                    <a16:creationId xmlns:a16="http://schemas.microsoft.com/office/drawing/2014/main" id="{3120A415-A13C-466D-98BA-B8D4C6F47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132">
                <a:extLst>
                  <a:ext uri="{FF2B5EF4-FFF2-40B4-BE49-F238E27FC236}">
                    <a16:creationId xmlns:a16="http://schemas.microsoft.com/office/drawing/2014/main" id="{F594F7F0-103F-4ECA-821C-70B2A3D70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133">
                <a:extLst>
                  <a:ext uri="{FF2B5EF4-FFF2-40B4-BE49-F238E27FC236}">
                    <a16:creationId xmlns:a16="http://schemas.microsoft.com/office/drawing/2014/main" id="{95EE564D-320A-4AD2-BB11-64B60F937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134">
                <a:extLst>
                  <a:ext uri="{FF2B5EF4-FFF2-40B4-BE49-F238E27FC236}">
                    <a16:creationId xmlns:a16="http://schemas.microsoft.com/office/drawing/2014/main" id="{9750D37B-D2D9-4A68-A9A5-2DB1209B2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135">
                <a:extLst>
                  <a:ext uri="{FF2B5EF4-FFF2-40B4-BE49-F238E27FC236}">
                    <a16:creationId xmlns:a16="http://schemas.microsoft.com/office/drawing/2014/main" id="{5947ED81-1981-4269-A235-091385D93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136">
                <a:extLst>
                  <a:ext uri="{FF2B5EF4-FFF2-40B4-BE49-F238E27FC236}">
                    <a16:creationId xmlns:a16="http://schemas.microsoft.com/office/drawing/2014/main" id="{5A0A9E61-D99D-44CA-9DD3-BF8E8C311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137">
                <a:extLst>
                  <a:ext uri="{FF2B5EF4-FFF2-40B4-BE49-F238E27FC236}">
                    <a16:creationId xmlns:a16="http://schemas.microsoft.com/office/drawing/2014/main" id="{4E9A6C3D-B297-44F8-8ADE-7EBBAE83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138">
                <a:extLst>
                  <a:ext uri="{FF2B5EF4-FFF2-40B4-BE49-F238E27FC236}">
                    <a16:creationId xmlns:a16="http://schemas.microsoft.com/office/drawing/2014/main" id="{BCF8A01A-23B5-445F-9F22-1E47398E8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139">
                <a:extLst>
                  <a:ext uri="{FF2B5EF4-FFF2-40B4-BE49-F238E27FC236}">
                    <a16:creationId xmlns:a16="http://schemas.microsoft.com/office/drawing/2014/main" id="{6FF3D50D-17D1-4BBE-8CB9-C3509F5CE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140">
                <a:extLst>
                  <a:ext uri="{FF2B5EF4-FFF2-40B4-BE49-F238E27FC236}">
                    <a16:creationId xmlns:a16="http://schemas.microsoft.com/office/drawing/2014/main" id="{B219D99B-0D92-4E91-BE6F-CC6D7AAF8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141">
                <a:extLst>
                  <a:ext uri="{FF2B5EF4-FFF2-40B4-BE49-F238E27FC236}">
                    <a16:creationId xmlns:a16="http://schemas.microsoft.com/office/drawing/2014/main" id="{B3926945-C438-4342-AA46-5930B1954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142">
                <a:extLst>
                  <a:ext uri="{FF2B5EF4-FFF2-40B4-BE49-F238E27FC236}">
                    <a16:creationId xmlns:a16="http://schemas.microsoft.com/office/drawing/2014/main" id="{2644EE57-F730-4710-AF43-F1CB6BC4D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143">
                <a:extLst>
                  <a:ext uri="{FF2B5EF4-FFF2-40B4-BE49-F238E27FC236}">
                    <a16:creationId xmlns:a16="http://schemas.microsoft.com/office/drawing/2014/main" id="{3DAD8EFA-A9F4-48A6-87A7-F78CD4E07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144">
                <a:extLst>
                  <a:ext uri="{FF2B5EF4-FFF2-40B4-BE49-F238E27FC236}">
                    <a16:creationId xmlns:a16="http://schemas.microsoft.com/office/drawing/2014/main" id="{CCDFC730-B743-4FDD-98CA-586F4D9BF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145">
                <a:extLst>
                  <a:ext uri="{FF2B5EF4-FFF2-40B4-BE49-F238E27FC236}">
                    <a16:creationId xmlns:a16="http://schemas.microsoft.com/office/drawing/2014/main" id="{6A195442-27B4-4CD7-B073-A761C9FE2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Freeform 146">
                <a:extLst>
                  <a:ext uri="{FF2B5EF4-FFF2-40B4-BE49-F238E27FC236}">
                    <a16:creationId xmlns:a16="http://schemas.microsoft.com/office/drawing/2014/main" id="{5CE5C7B9-C81C-4060-8301-F473B4EB1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Freeform 147">
                <a:extLst>
                  <a:ext uri="{FF2B5EF4-FFF2-40B4-BE49-F238E27FC236}">
                    <a16:creationId xmlns:a16="http://schemas.microsoft.com/office/drawing/2014/main" id="{9AD60198-2B13-4E56-9907-58D3EB860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Freeform 148">
                <a:extLst>
                  <a:ext uri="{FF2B5EF4-FFF2-40B4-BE49-F238E27FC236}">
                    <a16:creationId xmlns:a16="http://schemas.microsoft.com/office/drawing/2014/main" id="{2F3E8D51-7F3E-42BE-B5BF-3CE14422C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Freeform 149">
                <a:extLst>
                  <a:ext uri="{FF2B5EF4-FFF2-40B4-BE49-F238E27FC236}">
                    <a16:creationId xmlns:a16="http://schemas.microsoft.com/office/drawing/2014/main" id="{911EB821-09D2-4008-94F3-84FA04F0F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Freeform 150">
                <a:extLst>
                  <a:ext uri="{FF2B5EF4-FFF2-40B4-BE49-F238E27FC236}">
                    <a16:creationId xmlns:a16="http://schemas.microsoft.com/office/drawing/2014/main" id="{2727BB27-4E84-40B1-A055-C4C84D973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Freeform 151">
                <a:extLst>
                  <a:ext uri="{FF2B5EF4-FFF2-40B4-BE49-F238E27FC236}">
                    <a16:creationId xmlns:a16="http://schemas.microsoft.com/office/drawing/2014/main" id="{B13ABBFD-7440-4A4B-A9D0-488153B54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Freeform 152">
                <a:extLst>
                  <a:ext uri="{FF2B5EF4-FFF2-40B4-BE49-F238E27FC236}">
                    <a16:creationId xmlns:a16="http://schemas.microsoft.com/office/drawing/2014/main" id="{3F83193E-A00A-4E0B-99E6-EECE749A6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Freeform 153">
                <a:extLst>
                  <a:ext uri="{FF2B5EF4-FFF2-40B4-BE49-F238E27FC236}">
                    <a16:creationId xmlns:a16="http://schemas.microsoft.com/office/drawing/2014/main" id="{29E76A68-30C6-43AD-92D6-B3625C3EE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Freeform 154">
                <a:extLst>
                  <a:ext uri="{FF2B5EF4-FFF2-40B4-BE49-F238E27FC236}">
                    <a16:creationId xmlns:a16="http://schemas.microsoft.com/office/drawing/2014/main" id="{901177A7-DEFB-4290-A262-0E04A0F80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Freeform 155">
                <a:extLst>
                  <a:ext uri="{FF2B5EF4-FFF2-40B4-BE49-F238E27FC236}">
                    <a16:creationId xmlns:a16="http://schemas.microsoft.com/office/drawing/2014/main" id="{D88994BC-BC67-4F64-A18E-5457AD436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Freeform 156">
                <a:extLst>
                  <a:ext uri="{FF2B5EF4-FFF2-40B4-BE49-F238E27FC236}">
                    <a16:creationId xmlns:a16="http://schemas.microsoft.com/office/drawing/2014/main" id="{E827B989-256A-4DFE-B889-CCF50D53D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Freeform 157">
                <a:extLst>
                  <a:ext uri="{FF2B5EF4-FFF2-40B4-BE49-F238E27FC236}">
                    <a16:creationId xmlns:a16="http://schemas.microsoft.com/office/drawing/2014/main" id="{F73533C4-6E22-42F6-8EC3-61C8C88BF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Freeform 158">
                <a:extLst>
                  <a:ext uri="{FF2B5EF4-FFF2-40B4-BE49-F238E27FC236}">
                    <a16:creationId xmlns:a16="http://schemas.microsoft.com/office/drawing/2014/main" id="{11CAC323-3888-40FA-A1D4-D63B27AE4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Freeform 159">
                <a:extLst>
                  <a:ext uri="{FF2B5EF4-FFF2-40B4-BE49-F238E27FC236}">
                    <a16:creationId xmlns:a16="http://schemas.microsoft.com/office/drawing/2014/main" id="{2EB25AAB-EE90-4082-9AA8-21A46D78D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Freeform 160">
                <a:extLst>
                  <a:ext uri="{FF2B5EF4-FFF2-40B4-BE49-F238E27FC236}">
                    <a16:creationId xmlns:a16="http://schemas.microsoft.com/office/drawing/2014/main" id="{B574CCED-3B83-40AB-BDCF-12D43AD8C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161">
                <a:extLst>
                  <a:ext uri="{FF2B5EF4-FFF2-40B4-BE49-F238E27FC236}">
                    <a16:creationId xmlns:a16="http://schemas.microsoft.com/office/drawing/2014/main" id="{355F8368-8FBF-47E5-83C1-03A341EED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162">
                <a:extLst>
                  <a:ext uri="{FF2B5EF4-FFF2-40B4-BE49-F238E27FC236}">
                    <a16:creationId xmlns:a16="http://schemas.microsoft.com/office/drawing/2014/main" id="{BED6E307-C1F2-4A74-B520-15E223973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Freeform 164">
                <a:extLst>
                  <a:ext uri="{FF2B5EF4-FFF2-40B4-BE49-F238E27FC236}">
                    <a16:creationId xmlns:a16="http://schemas.microsoft.com/office/drawing/2014/main" id="{7A5451B8-0B16-4C74-BCC1-71AA9397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Freeform 165">
                <a:extLst>
                  <a:ext uri="{FF2B5EF4-FFF2-40B4-BE49-F238E27FC236}">
                    <a16:creationId xmlns:a16="http://schemas.microsoft.com/office/drawing/2014/main" id="{2537F9B1-50B7-4D41-8345-8CECEAF66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166">
                <a:extLst>
                  <a:ext uri="{FF2B5EF4-FFF2-40B4-BE49-F238E27FC236}">
                    <a16:creationId xmlns:a16="http://schemas.microsoft.com/office/drawing/2014/main" id="{425012EC-8B35-489F-8627-919A05634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Freeform 167">
                <a:extLst>
                  <a:ext uri="{FF2B5EF4-FFF2-40B4-BE49-F238E27FC236}">
                    <a16:creationId xmlns:a16="http://schemas.microsoft.com/office/drawing/2014/main" id="{97C8614A-7AB3-4FD7-8E5F-30378830C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Freeform 168">
                <a:extLst>
                  <a:ext uri="{FF2B5EF4-FFF2-40B4-BE49-F238E27FC236}">
                    <a16:creationId xmlns:a16="http://schemas.microsoft.com/office/drawing/2014/main" id="{4C7D3349-AE92-47DB-8F9F-0219C21D6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Freeform 169">
                <a:extLst>
                  <a:ext uri="{FF2B5EF4-FFF2-40B4-BE49-F238E27FC236}">
                    <a16:creationId xmlns:a16="http://schemas.microsoft.com/office/drawing/2014/main" id="{4F32086B-0230-45D3-9246-AD83D0B29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Freeform 170">
                <a:extLst>
                  <a:ext uri="{FF2B5EF4-FFF2-40B4-BE49-F238E27FC236}">
                    <a16:creationId xmlns:a16="http://schemas.microsoft.com/office/drawing/2014/main" id="{DFA6DFEA-4E5E-4060-9E19-76D1A4967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Freeform 171">
                <a:extLst>
                  <a:ext uri="{FF2B5EF4-FFF2-40B4-BE49-F238E27FC236}">
                    <a16:creationId xmlns:a16="http://schemas.microsoft.com/office/drawing/2014/main" id="{B2126D17-CD0C-49FE-B1B6-5044EDAA0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33195786-20C0-42FF-AFAE-CAE5A453BB7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39014" y="3423250"/>
            <a:ext cx="4213363" cy="789356"/>
            <a:chOff x="8837174" y="2779104"/>
            <a:chExt cx="3140638" cy="789356"/>
          </a:xfrm>
        </p:grpSpPr>
        <p:sp>
          <p:nvSpPr>
            <p:cNvPr id="7" name="Oval 22">
              <a:extLst>
                <a:ext uri="{FF2B5EF4-FFF2-40B4-BE49-F238E27FC236}">
                  <a16:creationId xmlns:a16="http://schemas.microsoft.com/office/drawing/2014/main" id="{5F663B25-1EF2-414A-A829-76256777128B}"/>
                </a:ext>
              </a:extLst>
            </p:cNvPr>
            <p:cNvSpPr/>
            <p:nvPr/>
          </p:nvSpPr>
          <p:spPr>
            <a:xfrm>
              <a:off x="10721948" y="3256806"/>
              <a:ext cx="242793" cy="311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4FA7E920-75E9-4E82-A53C-3B22784B493F}"/>
                </a:ext>
              </a:extLst>
            </p:cNvPr>
            <p:cNvSpPr txBox="1"/>
            <p:nvPr/>
          </p:nvSpPr>
          <p:spPr>
            <a:xfrm>
              <a:off x="8837174" y="2779104"/>
              <a:ext cx="3140638" cy="704469"/>
            </a:xfrm>
            <a:prstGeom prst="rect">
              <a:avLst/>
            </a:prstGeom>
            <a:noFill/>
          </p:spPr>
          <p:txBody>
            <a:bodyPr wrap="none" lIns="216000" tIns="0" rIns="0" bIns="0" anchor="b" anchorCtr="0">
              <a:no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  <a:latin typeface="+mn-ea"/>
                </a:rPr>
                <a:t>2017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+mn-ea"/>
                </a:rPr>
                <a:t>年，日本政府将中小学校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  <a:latin typeface="+mn-ea"/>
              </a:endParaRPr>
            </a:p>
            <a:p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+mn-ea"/>
                </a:rPr>
                <a:t>必修编程科目加入到了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  <a:latin typeface="+mn-ea"/>
              </a:endParaRPr>
            </a:p>
            <a:p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+mn-ea"/>
                </a:rPr>
                <a:t>新的成长战略草案中</a:t>
              </a:r>
            </a:p>
          </p:txBody>
        </p:sp>
      </p:grpSp>
      <p:grpSp>
        <p:nvGrpSpPr>
          <p:cNvPr id="31" name="PA_库_组合 30">
            <a:extLst>
              <a:ext uri="{FF2B5EF4-FFF2-40B4-BE49-F238E27FC236}">
                <a16:creationId xmlns:a16="http://schemas.microsoft.com/office/drawing/2014/main" id="{C0831077-45E3-4C22-8A85-D7B1877E06E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35387" y="4697891"/>
            <a:ext cx="2659357" cy="827039"/>
            <a:chOff x="8019358" y="4912992"/>
            <a:chExt cx="2659357" cy="827039"/>
          </a:xfrm>
        </p:grpSpPr>
        <p:sp>
          <p:nvSpPr>
            <p:cNvPr id="8" name="Oval 26">
              <a:extLst>
                <a:ext uri="{FF2B5EF4-FFF2-40B4-BE49-F238E27FC236}">
                  <a16:creationId xmlns:a16="http://schemas.microsoft.com/office/drawing/2014/main" id="{9946775A-10BD-457E-838E-C0A4F91C314A}"/>
                </a:ext>
              </a:extLst>
            </p:cNvPr>
            <p:cNvSpPr/>
            <p:nvPr/>
          </p:nvSpPr>
          <p:spPr>
            <a:xfrm>
              <a:off x="8019358" y="4912992"/>
              <a:ext cx="311654" cy="3116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07632687-13AD-40C2-A664-9E34C23CC6E0}"/>
                </a:ext>
              </a:extLst>
            </p:cNvPr>
            <p:cNvSpPr txBox="1"/>
            <p:nvPr/>
          </p:nvSpPr>
          <p:spPr>
            <a:xfrm>
              <a:off x="8250335" y="5361453"/>
              <a:ext cx="2428380" cy="378578"/>
            </a:xfrm>
            <a:prstGeom prst="rect">
              <a:avLst/>
            </a:prstGeom>
            <a:noFill/>
          </p:spPr>
          <p:txBody>
            <a:bodyPr wrap="none" lIns="216000" tIns="0" rIns="0" bIns="0" anchor="b" anchorCtr="0">
              <a:noAutofit/>
            </a:bodyPr>
            <a:lstStyle/>
            <a:p>
              <a:r>
                <a:rPr lang="zh-CN" altLang="en-US" sz="1600" b="1" dirty="0">
                  <a:latin typeface="+mn-ea"/>
                </a:rPr>
                <a:t>新加坡在</a:t>
              </a:r>
              <a:r>
                <a:rPr lang="en-US" altLang="zh-CN" sz="1600" b="1" dirty="0">
                  <a:latin typeface="+mn-ea"/>
                </a:rPr>
                <a:t>2017</a:t>
              </a:r>
              <a:r>
                <a:rPr lang="zh-CN" altLang="en-US" sz="1600" b="1" dirty="0">
                  <a:latin typeface="+mn-ea"/>
                </a:rPr>
                <a:t>年要求把</a:t>
              </a:r>
              <a:endParaRPr lang="en-US" altLang="zh-CN" sz="1600" b="1" dirty="0">
                <a:latin typeface="+mn-ea"/>
              </a:endParaRPr>
            </a:p>
            <a:p>
              <a:r>
                <a:rPr lang="zh-CN" altLang="en-US" sz="1600" b="1" dirty="0">
                  <a:latin typeface="+mn-ea"/>
                </a:rPr>
                <a:t>编程纳入小学考试范围</a:t>
              </a:r>
            </a:p>
          </p:txBody>
        </p: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D99DC51-71CD-477F-A5C7-0D43446AE37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553995" y="3817659"/>
            <a:ext cx="2337114" cy="796726"/>
            <a:chOff x="2079580" y="1811760"/>
            <a:chExt cx="2337114" cy="796726"/>
          </a:xfrm>
        </p:grpSpPr>
        <p:sp>
          <p:nvSpPr>
            <p:cNvPr id="5" name="Oval 16">
              <a:extLst>
                <a:ext uri="{FF2B5EF4-FFF2-40B4-BE49-F238E27FC236}">
                  <a16:creationId xmlns:a16="http://schemas.microsoft.com/office/drawing/2014/main" id="{C1110484-31B5-4675-8DB8-5873A5FC6A8F}"/>
                </a:ext>
              </a:extLst>
            </p:cNvPr>
            <p:cNvSpPr/>
            <p:nvPr/>
          </p:nvSpPr>
          <p:spPr>
            <a:xfrm>
              <a:off x="4105040" y="1811760"/>
              <a:ext cx="311654" cy="3116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6" name="TextBox 39">
              <a:extLst>
                <a:ext uri="{FF2B5EF4-FFF2-40B4-BE49-F238E27FC236}">
                  <a16:creationId xmlns:a16="http://schemas.microsoft.com/office/drawing/2014/main" id="{B1634032-8256-4E77-A7F0-4D7ADFAC57C2}"/>
                </a:ext>
              </a:extLst>
            </p:cNvPr>
            <p:cNvSpPr txBox="1"/>
            <p:nvPr/>
          </p:nvSpPr>
          <p:spPr>
            <a:xfrm>
              <a:off x="2079580" y="2317083"/>
              <a:ext cx="2262955" cy="291403"/>
            </a:xfrm>
            <a:prstGeom prst="rect">
              <a:avLst/>
            </a:prstGeom>
            <a:noFill/>
          </p:spPr>
          <p:txBody>
            <a:bodyPr wrap="none" lIns="0" tIns="0" rIns="288000" bIns="0" anchor="ctr" anchorCtr="0">
              <a:noAutofit/>
            </a:bodyPr>
            <a:lstStyle/>
            <a:p>
              <a:pPr algn="r"/>
              <a:r>
                <a:rPr lang="zh-CN" altLang="en-US" sz="1600" b="1" dirty="0">
                  <a:latin typeface="+mn-ea"/>
                </a:rPr>
                <a:t>自</a:t>
              </a:r>
              <a:r>
                <a:rPr lang="en-US" altLang="zh-CN" sz="1600" b="1" dirty="0">
                  <a:latin typeface="+mn-ea"/>
                </a:rPr>
                <a:t>2014</a:t>
              </a:r>
              <a:r>
                <a:rPr lang="zh-CN" altLang="en-US" sz="1600" b="1" dirty="0">
                  <a:latin typeface="+mn-ea"/>
                </a:rPr>
                <a:t>年起，英国将电脑编程</a:t>
              </a:r>
              <a:endParaRPr lang="en-US" altLang="zh-CN" sz="1600" b="1" dirty="0">
                <a:latin typeface="+mn-ea"/>
              </a:endParaRPr>
            </a:p>
            <a:p>
              <a:pPr algn="r"/>
              <a:r>
                <a:rPr lang="zh-CN" altLang="en-US" sz="1600" b="1" dirty="0">
                  <a:latin typeface="+mn-ea"/>
                </a:rPr>
                <a:t>编写纳入中小学的必修课程</a:t>
              </a:r>
            </a:p>
          </p:txBody>
        </p:sp>
      </p:grpSp>
      <p:grpSp>
        <p:nvGrpSpPr>
          <p:cNvPr id="32" name="PA_库_组合 31">
            <a:extLst>
              <a:ext uri="{FF2B5EF4-FFF2-40B4-BE49-F238E27FC236}">
                <a16:creationId xmlns:a16="http://schemas.microsoft.com/office/drawing/2014/main" id="{69EF651C-ABFB-4EDB-8A10-A38995B9BF3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32278" y="2511738"/>
            <a:ext cx="2408716" cy="597466"/>
            <a:chOff x="1728993" y="3604474"/>
            <a:chExt cx="2408716" cy="597466"/>
          </a:xfrm>
        </p:grpSpPr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9C556A68-8C5C-4C3E-991F-DEDC9D20E0D6}"/>
                </a:ext>
              </a:extLst>
            </p:cNvPr>
            <p:cNvSpPr/>
            <p:nvPr/>
          </p:nvSpPr>
          <p:spPr>
            <a:xfrm>
              <a:off x="3826055" y="3890286"/>
              <a:ext cx="311654" cy="3116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5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CC1E0FE2-9E4A-4DB2-A72C-CCD3B4EDF452}"/>
                </a:ext>
              </a:extLst>
            </p:cNvPr>
            <p:cNvSpPr txBox="1"/>
            <p:nvPr/>
          </p:nvSpPr>
          <p:spPr>
            <a:xfrm>
              <a:off x="1728993" y="3604474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288000" bIns="0" anchor="ctr" anchorCtr="0">
              <a:noAutofit/>
            </a:bodyPr>
            <a:lstStyle/>
            <a:p>
              <a:pPr algn="r"/>
              <a:r>
                <a:rPr lang="zh-CN" altLang="en-US" sz="1600" b="1" dirty="0">
                  <a:latin typeface="+mn-ea"/>
                </a:rPr>
                <a:t>韩国教育部</a:t>
              </a:r>
              <a:r>
                <a:rPr lang="zh-CN" altLang="en-US" b="1" dirty="0">
                  <a:latin typeface="+mn-ea"/>
                </a:rPr>
                <a:t>规定</a:t>
              </a:r>
              <a:r>
                <a:rPr lang="en-US" altLang="zh-CN" b="1" dirty="0">
                  <a:latin typeface="+mn-ea"/>
                </a:rPr>
                <a:t>2018</a:t>
              </a:r>
              <a:r>
                <a:rPr lang="zh-CN" altLang="en-US" b="1" dirty="0">
                  <a:latin typeface="+mn-ea"/>
                </a:rPr>
                <a:t>年起编程</a:t>
              </a:r>
              <a:endParaRPr lang="en-US" altLang="zh-CN" b="1" dirty="0">
                <a:latin typeface="+mn-ea"/>
              </a:endParaRPr>
            </a:p>
            <a:p>
              <a:pPr algn="r"/>
              <a:r>
                <a:rPr lang="zh-CN" altLang="en-US" b="1" dirty="0">
                  <a:latin typeface="+mn-ea"/>
                </a:rPr>
                <a:t>纳入小学正规必修课程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570EA090-8E0F-4F67-B4A3-8C20A6640618}"/>
              </a:ext>
            </a:extLst>
          </p:cNvPr>
          <p:cNvSpPr/>
          <p:nvPr/>
        </p:nvSpPr>
        <p:spPr>
          <a:xfrm>
            <a:off x="91371" y="511730"/>
            <a:ext cx="12192000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发达国家先行布局，少儿编程纳入教育体系成主流趋势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" name="PA_库_组合 29">
            <a:extLst>
              <a:ext uri="{FF2B5EF4-FFF2-40B4-BE49-F238E27FC236}">
                <a16:creationId xmlns:a16="http://schemas.microsoft.com/office/drawing/2014/main" id="{3840E23D-6D56-463A-96AC-7630ACDE6AD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23001" y="1841391"/>
            <a:ext cx="4751563" cy="704469"/>
            <a:chOff x="7472984" y="2893563"/>
            <a:chExt cx="3541812" cy="704469"/>
          </a:xfrm>
        </p:grpSpPr>
        <p:sp>
          <p:nvSpPr>
            <p:cNvPr id="216" name="Oval 22">
              <a:extLst>
                <a:ext uri="{FF2B5EF4-FFF2-40B4-BE49-F238E27FC236}">
                  <a16:creationId xmlns:a16="http://schemas.microsoft.com/office/drawing/2014/main" id="{C5D9B2BE-7E5A-44D5-87CE-AFE7EB7EACFE}"/>
                </a:ext>
              </a:extLst>
            </p:cNvPr>
            <p:cNvSpPr/>
            <p:nvPr/>
          </p:nvSpPr>
          <p:spPr>
            <a:xfrm>
              <a:off x="10772003" y="3074861"/>
              <a:ext cx="242793" cy="3116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dirty="0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217" name="TextBox 29">
              <a:extLst>
                <a:ext uri="{FF2B5EF4-FFF2-40B4-BE49-F238E27FC236}">
                  <a16:creationId xmlns:a16="http://schemas.microsoft.com/office/drawing/2014/main" id="{39650F67-F1A4-4AB8-8755-2703937E23F7}"/>
                </a:ext>
              </a:extLst>
            </p:cNvPr>
            <p:cNvSpPr txBox="1"/>
            <p:nvPr/>
          </p:nvSpPr>
          <p:spPr>
            <a:xfrm>
              <a:off x="7472984" y="2893563"/>
              <a:ext cx="3140638" cy="704469"/>
            </a:xfrm>
            <a:prstGeom prst="rect">
              <a:avLst/>
            </a:prstGeom>
            <a:noFill/>
          </p:spPr>
          <p:txBody>
            <a:bodyPr wrap="none" lIns="216000" tIns="0" rIns="0" bIns="0" anchor="b" anchorCtr="0">
              <a:noAutofit/>
            </a:bodyPr>
            <a:lstStyle/>
            <a:p>
              <a:pPr algn="r"/>
              <a:r>
                <a:rPr lang="en-US" altLang="zh-CN" sz="1600" b="1" dirty="0">
                  <a:latin typeface="+mn-ea"/>
                </a:rPr>
                <a:t>2017</a:t>
              </a:r>
              <a:r>
                <a:rPr lang="zh-CN" altLang="en-US" sz="1600" b="1" dirty="0">
                  <a:latin typeface="+mn-ea"/>
                </a:rPr>
                <a:t>年，特朗普签署备忘录，</a:t>
              </a:r>
              <a:endParaRPr lang="en-US" altLang="zh-CN" sz="1600" b="1" dirty="0">
                <a:latin typeface="+mn-ea"/>
              </a:endParaRPr>
            </a:p>
            <a:p>
              <a:pPr algn="r"/>
              <a:r>
                <a:rPr lang="zh-CN" altLang="en-US" sz="1600" b="1" dirty="0">
                  <a:latin typeface="+mn-ea"/>
                </a:rPr>
                <a:t>拨款</a:t>
              </a:r>
              <a:r>
                <a:rPr lang="en-US" altLang="zh-CN" sz="1600" b="1" dirty="0">
                  <a:latin typeface="+mn-ea"/>
                </a:rPr>
                <a:t>2</a:t>
              </a:r>
              <a:r>
                <a:rPr lang="zh-CN" altLang="en-US" sz="1600" b="1" dirty="0">
                  <a:latin typeface="+mn-ea"/>
                </a:rPr>
                <a:t>亿美元支持</a:t>
              </a:r>
              <a:r>
                <a:rPr lang="en-US" altLang="zh-CN" sz="1600" b="1" dirty="0">
                  <a:latin typeface="+mn-ea"/>
                </a:rPr>
                <a:t>STEAM</a:t>
              </a:r>
              <a:r>
                <a:rPr lang="zh-CN" altLang="en-US" sz="1600" b="1" dirty="0">
                  <a:latin typeface="+mn-ea"/>
                </a:rPr>
                <a:t>教育</a:t>
              </a:r>
              <a:endParaRPr lang="en-US" altLang="zh-CN" sz="1600" b="1" dirty="0">
                <a:latin typeface="+mn-ea"/>
              </a:endParaRPr>
            </a:p>
            <a:p>
              <a:pPr algn="r"/>
              <a:r>
                <a:rPr lang="zh-CN" altLang="en-US" sz="1600" b="1" dirty="0">
                  <a:latin typeface="+mn-ea"/>
                </a:rPr>
                <a:t>尤其重点支持计算机科学</a:t>
              </a:r>
            </a:p>
          </p:txBody>
        </p:sp>
      </p:grpSp>
      <p:grpSp>
        <p:nvGrpSpPr>
          <p:cNvPr id="218" name="PA_库_组合 1">
            <a:extLst>
              <a:ext uri="{FF2B5EF4-FFF2-40B4-BE49-F238E27FC236}">
                <a16:creationId xmlns:a16="http://schemas.microsoft.com/office/drawing/2014/main" id="{150358B9-7AF2-4F2D-A42C-8D3CADA68942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847420" y="5428283"/>
            <a:ext cx="2337114" cy="796726"/>
            <a:chOff x="2079580" y="1811760"/>
            <a:chExt cx="2337114" cy="796726"/>
          </a:xfrm>
        </p:grpSpPr>
        <p:sp>
          <p:nvSpPr>
            <p:cNvPr id="219" name="Oval 16">
              <a:extLst>
                <a:ext uri="{FF2B5EF4-FFF2-40B4-BE49-F238E27FC236}">
                  <a16:creationId xmlns:a16="http://schemas.microsoft.com/office/drawing/2014/main" id="{0E39A0D0-3B4A-48D4-9ACE-B2EAF27B52AE}"/>
                </a:ext>
              </a:extLst>
            </p:cNvPr>
            <p:cNvSpPr/>
            <p:nvPr/>
          </p:nvSpPr>
          <p:spPr>
            <a:xfrm>
              <a:off x="4105040" y="1811760"/>
              <a:ext cx="311654" cy="311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rgbClr val="FF0000"/>
                </a:solidFill>
              </a:endParaRPr>
            </a:p>
          </p:txBody>
        </p:sp>
        <p:sp>
          <p:nvSpPr>
            <p:cNvPr id="220" name="TextBox 39">
              <a:extLst>
                <a:ext uri="{FF2B5EF4-FFF2-40B4-BE49-F238E27FC236}">
                  <a16:creationId xmlns:a16="http://schemas.microsoft.com/office/drawing/2014/main" id="{0245D4C8-D754-46F3-92FA-42BA49230F57}"/>
                </a:ext>
              </a:extLst>
            </p:cNvPr>
            <p:cNvSpPr txBox="1"/>
            <p:nvPr/>
          </p:nvSpPr>
          <p:spPr>
            <a:xfrm>
              <a:off x="2079580" y="2317083"/>
              <a:ext cx="2262955" cy="291403"/>
            </a:xfrm>
            <a:prstGeom prst="rect">
              <a:avLst/>
            </a:prstGeom>
            <a:noFill/>
          </p:spPr>
          <p:txBody>
            <a:bodyPr wrap="none" lIns="0" tIns="0" rIns="288000" bIns="0" anchor="ctr" anchorCtr="0">
              <a:noAutofit/>
            </a:bodyPr>
            <a:lstStyle/>
            <a:p>
              <a:pPr algn="r"/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2010</a:t>
              </a:r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年</a:t>
              </a:r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,</a:t>
              </a:r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以色列将编程纳入</a:t>
              </a:r>
              <a:endParaRPr lang="en-US" altLang="zh-CN" sz="1600" b="1" dirty="0">
                <a:solidFill>
                  <a:srgbClr val="FF0000"/>
                </a:solidFill>
                <a:latin typeface="+mn-ea"/>
              </a:endParaRPr>
            </a:p>
            <a:p>
              <a:pPr algn="r"/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高校必修科目要求孩子从</a:t>
              </a:r>
              <a:endParaRPr lang="en-US" altLang="zh-CN" sz="1600" b="1" dirty="0">
                <a:solidFill>
                  <a:srgbClr val="FF0000"/>
                </a:solidFill>
                <a:latin typeface="+mn-ea"/>
              </a:endParaRPr>
            </a:p>
            <a:p>
              <a:pPr algn="r"/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小学一年级学习编程。</a:t>
              </a:r>
            </a:p>
          </p:txBody>
        </p:sp>
      </p:grpSp>
      <p:grpSp>
        <p:nvGrpSpPr>
          <p:cNvPr id="221" name="PA_库_组合 29">
            <a:extLst>
              <a:ext uri="{FF2B5EF4-FFF2-40B4-BE49-F238E27FC236}">
                <a16:creationId xmlns:a16="http://schemas.microsoft.com/office/drawing/2014/main" id="{6F027EF8-E569-4E53-A2FC-4DFD5101E959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-842271" y="3023058"/>
            <a:ext cx="4749822" cy="704469"/>
            <a:chOff x="7736696" y="2731315"/>
            <a:chExt cx="3540514" cy="704469"/>
          </a:xfrm>
        </p:grpSpPr>
        <p:sp>
          <p:nvSpPr>
            <p:cNvPr id="222" name="Oval 22">
              <a:extLst>
                <a:ext uri="{FF2B5EF4-FFF2-40B4-BE49-F238E27FC236}">
                  <a16:creationId xmlns:a16="http://schemas.microsoft.com/office/drawing/2014/main" id="{83966909-B831-4E68-9A4B-19CB6CCF58CC}"/>
                </a:ext>
              </a:extLst>
            </p:cNvPr>
            <p:cNvSpPr/>
            <p:nvPr/>
          </p:nvSpPr>
          <p:spPr>
            <a:xfrm>
              <a:off x="11034417" y="2838891"/>
              <a:ext cx="242793" cy="311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TextBox 29">
              <a:extLst>
                <a:ext uri="{FF2B5EF4-FFF2-40B4-BE49-F238E27FC236}">
                  <a16:creationId xmlns:a16="http://schemas.microsoft.com/office/drawing/2014/main" id="{1C0BF093-882A-4DDA-B92A-14B43E15E7D1}"/>
                </a:ext>
              </a:extLst>
            </p:cNvPr>
            <p:cNvSpPr txBox="1"/>
            <p:nvPr/>
          </p:nvSpPr>
          <p:spPr>
            <a:xfrm>
              <a:off x="7736696" y="2731315"/>
              <a:ext cx="3140638" cy="704469"/>
            </a:xfrm>
            <a:prstGeom prst="rect">
              <a:avLst/>
            </a:prstGeom>
            <a:noFill/>
          </p:spPr>
          <p:txBody>
            <a:bodyPr wrap="none" lIns="216000" tIns="0" rIns="0" bIns="0" anchor="b" anchorCtr="0">
              <a:noAutofit/>
            </a:bodyPr>
            <a:lstStyle/>
            <a:p>
              <a:pPr algn="r"/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  <a:latin typeface="+mn-ea"/>
                </a:rPr>
                <a:t>2016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+mn-ea"/>
                </a:rPr>
                <a:t>年，芬兰首次将编程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  <a:latin typeface="+mn-ea"/>
              </a:endParaRPr>
            </a:p>
            <a:p>
              <a:pPr algn="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+mn-ea"/>
                </a:rPr>
                <a:t>纳入小学教学大纲，从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  <a:latin typeface="+mn-ea"/>
              </a:endParaRPr>
            </a:p>
            <a:p>
              <a:pPr algn="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+mn-ea"/>
                </a:rPr>
                <a:t>小学一年级开始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14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269" name="AutoShape 38">
            <a:extLst>
              <a:ext uri="{FF2B5EF4-FFF2-40B4-BE49-F238E27FC236}">
                <a16:creationId xmlns:a16="http://schemas.microsoft.com/office/drawing/2014/main" id="{17971560-D486-4E48-9ABF-2A6D44BABFDD}"/>
              </a:ext>
            </a:extLst>
          </p:cNvPr>
          <p:cNvSpPr>
            <a:spLocks/>
          </p:cNvSpPr>
          <p:nvPr/>
        </p:nvSpPr>
        <p:spPr bwMode="auto">
          <a:xfrm>
            <a:off x="7410190" y="3901596"/>
            <a:ext cx="492960" cy="496782"/>
          </a:xfrm>
          <a:custGeom>
            <a:avLst/>
            <a:gdLst>
              <a:gd name="T0" fmla="*/ 16241 w 21600"/>
              <a:gd name="T1" fmla="*/ 491 h 21600"/>
              <a:gd name="T2" fmla="*/ 15753 w 21600"/>
              <a:gd name="T3" fmla="*/ 0 h 21600"/>
              <a:gd name="T4" fmla="*/ 5847 w 21600"/>
              <a:gd name="T5" fmla="*/ 0 h 21600"/>
              <a:gd name="T6" fmla="*/ 5359 w 21600"/>
              <a:gd name="T7" fmla="*/ 491 h 21600"/>
              <a:gd name="T8" fmla="*/ 5359 w 21600"/>
              <a:gd name="T9" fmla="*/ 5400 h 21600"/>
              <a:gd name="T10" fmla="*/ 16241 w 21600"/>
              <a:gd name="T11" fmla="*/ 5400 h 21600"/>
              <a:gd name="T12" fmla="*/ 16241 w 21600"/>
              <a:gd name="T13" fmla="*/ 491 h 21600"/>
              <a:gd name="T14" fmla="*/ 16403 w 21600"/>
              <a:gd name="T15" fmla="*/ 16691 h 21600"/>
              <a:gd name="T16" fmla="*/ 15916 w 21600"/>
              <a:gd name="T17" fmla="*/ 16364 h 21600"/>
              <a:gd name="T18" fmla="*/ 5684 w 21600"/>
              <a:gd name="T19" fmla="*/ 16364 h 21600"/>
              <a:gd name="T20" fmla="*/ 5197 w 21600"/>
              <a:gd name="T21" fmla="*/ 16691 h 21600"/>
              <a:gd name="T22" fmla="*/ 3573 w 21600"/>
              <a:gd name="T23" fmla="*/ 21109 h 21600"/>
              <a:gd name="T24" fmla="*/ 3735 w 21600"/>
              <a:gd name="T25" fmla="*/ 21436 h 21600"/>
              <a:gd name="T26" fmla="*/ 4060 w 21600"/>
              <a:gd name="T27" fmla="*/ 21600 h 21600"/>
              <a:gd name="T28" fmla="*/ 17540 w 21600"/>
              <a:gd name="T29" fmla="*/ 21600 h 21600"/>
              <a:gd name="T30" fmla="*/ 17865 w 21600"/>
              <a:gd name="T31" fmla="*/ 21436 h 21600"/>
              <a:gd name="T32" fmla="*/ 18027 w 21600"/>
              <a:gd name="T33" fmla="*/ 21109 h 21600"/>
              <a:gd name="T34" fmla="*/ 16403 w 21600"/>
              <a:gd name="T35" fmla="*/ 16691 h 21600"/>
              <a:gd name="T36" fmla="*/ 4872 w 21600"/>
              <a:gd name="T37" fmla="*/ 9164 h 21600"/>
              <a:gd name="T38" fmla="*/ 4872 w 21600"/>
              <a:gd name="T39" fmla="*/ 10964 h 21600"/>
              <a:gd name="T40" fmla="*/ 16565 w 21600"/>
              <a:gd name="T41" fmla="*/ 10964 h 21600"/>
              <a:gd name="T42" fmla="*/ 16565 w 21600"/>
              <a:gd name="T43" fmla="*/ 9164 h 21600"/>
              <a:gd name="T44" fmla="*/ 15266 w 21600"/>
              <a:gd name="T45" fmla="*/ 6545 h 21600"/>
              <a:gd name="T46" fmla="*/ 6334 w 21600"/>
              <a:gd name="T47" fmla="*/ 6545 h 21600"/>
              <a:gd name="T48" fmla="*/ 4872 w 21600"/>
              <a:gd name="T49" fmla="*/ 9164 h 21600"/>
              <a:gd name="T50" fmla="*/ 10719 w 21600"/>
              <a:gd name="T51" fmla="*/ 8345 h 21600"/>
              <a:gd name="T52" fmla="*/ 12505 w 21600"/>
              <a:gd name="T53" fmla="*/ 9164 h 21600"/>
              <a:gd name="T54" fmla="*/ 10719 w 21600"/>
              <a:gd name="T55" fmla="*/ 10145 h 21600"/>
              <a:gd name="T56" fmla="*/ 9095 w 21600"/>
              <a:gd name="T57" fmla="*/ 9164 h 21600"/>
              <a:gd name="T58" fmla="*/ 10719 w 21600"/>
              <a:gd name="T59" fmla="*/ 8345 h 21600"/>
              <a:gd name="T60" fmla="*/ 19326 w 21600"/>
              <a:gd name="T61" fmla="*/ 6545 h 21600"/>
              <a:gd name="T62" fmla="*/ 16403 w 21600"/>
              <a:gd name="T63" fmla="*/ 6545 h 21600"/>
              <a:gd name="T64" fmla="*/ 17540 w 21600"/>
              <a:gd name="T65" fmla="*/ 8836 h 21600"/>
              <a:gd name="T66" fmla="*/ 17540 w 21600"/>
              <a:gd name="T67" fmla="*/ 8836 h 21600"/>
              <a:gd name="T68" fmla="*/ 17702 w 21600"/>
              <a:gd name="T69" fmla="*/ 9000 h 21600"/>
              <a:gd name="T70" fmla="*/ 17702 w 21600"/>
              <a:gd name="T71" fmla="*/ 11455 h 21600"/>
              <a:gd name="T72" fmla="*/ 17215 w 21600"/>
              <a:gd name="T73" fmla="*/ 11945 h 21600"/>
              <a:gd name="T74" fmla="*/ 4385 w 21600"/>
              <a:gd name="T75" fmla="*/ 11945 h 21600"/>
              <a:gd name="T76" fmla="*/ 3898 w 21600"/>
              <a:gd name="T77" fmla="*/ 11455 h 21600"/>
              <a:gd name="T78" fmla="*/ 3898 w 21600"/>
              <a:gd name="T79" fmla="*/ 9000 h 21600"/>
              <a:gd name="T80" fmla="*/ 4060 w 21600"/>
              <a:gd name="T81" fmla="*/ 8836 h 21600"/>
              <a:gd name="T82" fmla="*/ 5197 w 21600"/>
              <a:gd name="T83" fmla="*/ 6545 h 21600"/>
              <a:gd name="T84" fmla="*/ 2274 w 21600"/>
              <a:gd name="T85" fmla="*/ 6545 h 21600"/>
              <a:gd name="T86" fmla="*/ 0 w 21600"/>
              <a:gd name="T87" fmla="*/ 8836 h 21600"/>
              <a:gd name="T88" fmla="*/ 0 w 21600"/>
              <a:gd name="T89" fmla="*/ 16527 h 21600"/>
              <a:gd name="T90" fmla="*/ 2274 w 21600"/>
              <a:gd name="T91" fmla="*/ 18818 h 21600"/>
              <a:gd name="T92" fmla="*/ 3086 w 21600"/>
              <a:gd name="T93" fmla="*/ 18818 h 21600"/>
              <a:gd name="T94" fmla="*/ 4060 w 21600"/>
              <a:gd name="T95" fmla="*/ 16200 h 21600"/>
              <a:gd name="T96" fmla="*/ 5684 w 21600"/>
              <a:gd name="T97" fmla="*/ 15055 h 21600"/>
              <a:gd name="T98" fmla="*/ 15916 w 21600"/>
              <a:gd name="T99" fmla="*/ 15055 h 21600"/>
              <a:gd name="T100" fmla="*/ 17540 w 21600"/>
              <a:gd name="T101" fmla="*/ 16200 h 21600"/>
              <a:gd name="T102" fmla="*/ 18514 w 21600"/>
              <a:gd name="T103" fmla="*/ 18818 h 21600"/>
              <a:gd name="T104" fmla="*/ 19326 w 21600"/>
              <a:gd name="T105" fmla="*/ 18818 h 21600"/>
              <a:gd name="T106" fmla="*/ 21600 w 21600"/>
              <a:gd name="T107" fmla="*/ 16527 h 21600"/>
              <a:gd name="T108" fmla="*/ 21600 w 21600"/>
              <a:gd name="T109" fmla="*/ 8836 h 21600"/>
              <a:gd name="T110" fmla="*/ 19326 w 21600"/>
              <a:gd name="T111" fmla="*/ 6545 h 21600"/>
              <a:gd name="T112" fmla="*/ 19326 w 21600"/>
              <a:gd name="T113" fmla="*/ 654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1600" h="21600">
                <a:moveTo>
                  <a:pt x="16241" y="491"/>
                </a:moveTo>
                <a:cubicBezTo>
                  <a:pt x="16241" y="164"/>
                  <a:pt x="16078" y="0"/>
                  <a:pt x="15753" y="0"/>
                </a:cubicBezTo>
                <a:cubicBezTo>
                  <a:pt x="5847" y="0"/>
                  <a:pt x="5847" y="0"/>
                  <a:pt x="5847" y="0"/>
                </a:cubicBezTo>
                <a:cubicBezTo>
                  <a:pt x="5522" y="0"/>
                  <a:pt x="5359" y="164"/>
                  <a:pt x="5359" y="491"/>
                </a:cubicBezTo>
                <a:cubicBezTo>
                  <a:pt x="5359" y="5400"/>
                  <a:pt x="5359" y="5400"/>
                  <a:pt x="5359" y="5400"/>
                </a:cubicBezTo>
                <a:cubicBezTo>
                  <a:pt x="16241" y="5400"/>
                  <a:pt x="16241" y="5400"/>
                  <a:pt x="16241" y="5400"/>
                </a:cubicBezTo>
                <a:lnTo>
                  <a:pt x="16241" y="491"/>
                </a:lnTo>
                <a:close/>
                <a:moveTo>
                  <a:pt x="16403" y="16691"/>
                </a:moveTo>
                <a:cubicBezTo>
                  <a:pt x="16241" y="16527"/>
                  <a:pt x="16078" y="16364"/>
                  <a:pt x="15916" y="16364"/>
                </a:cubicBezTo>
                <a:cubicBezTo>
                  <a:pt x="5684" y="16364"/>
                  <a:pt x="5684" y="16364"/>
                  <a:pt x="5684" y="16364"/>
                </a:cubicBezTo>
                <a:cubicBezTo>
                  <a:pt x="5522" y="16364"/>
                  <a:pt x="5359" y="16527"/>
                  <a:pt x="5197" y="16691"/>
                </a:cubicBezTo>
                <a:cubicBezTo>
                  <a:pt x="3573" y="21109"/>
                  <a:pt x="3573" y="21109"/>
                  <a:pt x="3573" y="21109"/>
                </a:cubicBezTo>
                <a:cubicBezTo>
                  <a:pt x="3573" y="21273"/>
                  <a:pt x="3573" y="21273"/>
                  <a:pt x="3735" y="21436"/>
                </a:cubicBezTo>
                <a:cubicBezTo>
                  <a:pt x="3735" y="21600"/>
                  <a:pt x="3898" y="21600"/>
                  <a:pt x="4060" y="21600"/>
                </a:cubicBezTo>
                <a:cubicBezTo>
                  <a:pt x="17540" y="21600"/>
                  <a:pt x="17540" y="21600"/>
                  <a:pt x="17540" y="21600"/>
                </a:cubicBezTo>
                <a:cubicBezTo>
                  <a:pt x="17702" y="21600"/>
                  <a:pt x="17865" y="21600"/>
                  <a:pt x="17865" y="21436"/>
                </a:cubicBezTo>
                <a:cubicBezTo>
                  <a:pt x="18027" y="21273"/>
                  <a:pt x="18027" y="21273"/>
                  <a:pt x="18027" y="21109"/>
                </a:cubicBezTo>
                <a:lnTo>
                  <a:pt x="16403" y="16691"/>
                </a:lnTo>
                <a:close/>
                <a:moveTo>
                  <a:pt x="4872" y="9164"/>
                </a:moveTo>
                <a:cubicBezTo>
                  <a:pt x="4872" y="10964"/>
                  <a:pt x="4872" y="10964"/>
                  <a:pt x="4872" y="10964"/>
                </a:cubicBezTo>
                <a:cubicBezTo>
                  <a:pt x="16565" y="10964"/>
                  <a:pt x="16565" y="10964"/>
                  <a:pt x="16565" y="10964"/>
                </a:cubicBezTo>
                <a:cubicBezTo>
                  <a:pt x="16565" y="9164"/>
                  <a:pt x="16565" y="9164"/>
                  <a:pt x="16565" y="9164"/>
                </a:cubicBezTo>
                <a:cubicBezTo>
                  <a:pt x="16565" y="9164"/>
                  <a:pt x="15266" y="6545"/>
                  <a:pt x="15266" y="6545"/>
                </a:cubicBezTo>
                <a:cubicBezTo>
                  <a:pt x="6334" y="6545"/>
                  <a:pt x="6334" y="6545"/>
                  <a:pt x="6334" y="6545"/>
                </a:cubicBezTo>
                <a:cubicBezTo>
                  <a:pt x="6334" y="6545"/>
                  <a:pt x="4872" y="9164"/>
                  <a:pt x="4872" y="9164"/>
                </a:cubicBezTo>
                <a:close/>
                <a:moveTo>
                  <a:pt x="10719" y="8345"/>
                </a:moveTo>
                <a:cubicBezTo>
                  <a:pt x="11693" y="8345"/>
                  <a:pt x="12505" y="8673"/>
                  <a:pt x="12505" y="9164"/>
                </a:cubicBezTo>
                <a:cubicBezTo>
                  <a:pt x="12505" y="9655"/>
                  <a:pt x="11693" y="10145"/>
                  <a:pt x="10719" y="10145"/>
                </a:cubicBezTo>
                <a:cubicBezTo>
                  <a:pt x="9907" y="10145"/>
                  <a:pt x="9095" y="9655"/>
                  <a:pt x="9095" y="9164"/>
                </a:cubicBezTo>
                <a:cubicBezTo>
                  <a:pt x="9095" y="8673"/>
                  <a:pt x="9907" y="8345"/>
                  <a:pt x="10719" y="8345"/>
                </a:cubicBezTo>
                <a:close/>
                <a:moveTo>
                  <a:pt x="19326" y="6545"/>
                </a:moveTo>
                <a:cubicBezTo>
                  <a:pt x="16403" y="6545"/>
                  <a:pt x="16403" y="6545"/>
                  <a:pt x="16403" y="6545"/>
                </a:cubicBezTo>
                <a:cubicBezTo>
                  <a:pt x="17540" y="8836"/>
                  <a:pt x="17540" y="8836"/>
                  <a:pt x="17540" y="8836"/>
                </a:cubicBezTo>
                <a:cubicBezTo>
                  <a:pt x="17540" y="8836"/>
                  <a:pt x="17540" y="8836"/>
                  <a:pt x="17540" y="8836"/>
                </a:cubicBezTo>
                <a:cubicBezTo>
                  <a:pt x="17702" y="8836"/>
                  <a:pt x="17702" y="8836"/>
                  <a:pt x="17702" y="9000"/>
                </a:cubicBezTo>
                <a:cubicBezTo>
                  <a:pt x="17702" y="9000"/>
                  <a:pt x="17702" y="11455"/>
                  <a:pt x="17702" y="11455"/>
                </a:cubicBezTo>
                <a:cubicBezTo>
                  <a:pt x="17702" y="11782"/>
                  <a:pt x="17540" y="11945"/>
                  <a:pt x="17215" y="11945"/>
                </a:cubicBezTo>
                <a:cubicBezTo>
                  <a:pt x="4385" y="11945"/>
                  <a:pt x="4385" y="11945"/>
                  <a:pt x="4385" y="11945"/>
                </a:cubicBezTo>
                <a:cubicBezTo>
                  <a:pt x="4060" y="11945"/>
                  <a:pt x="3898" y="11782"/>
                  <a:pt x="3898" y="11455"/>
                </a:cubicBezTo>
                <a:cubicBezTo>
                  <a:pt x="3898" y="11455"/>
                  <a:pt x="3898" y="9164"/>
                  <a:pt x="3898" y="9000"/>
                </a:cubicBezTo>
                <a:cubicBezTo>
                  <a:pt x="3898" y="8836"/>
                  <a:pt x="3898" y="8836"/>
                  <a:pt x="4060" y="8836"/>
                </a:cubicBezTo>
                <a:cubicBezTo>
                  <a:pt x="5197" y="6545"/>
                  <a:pt x="5197" y="6545"/>
                  <a:pt x="5197" y="6545"/>
                </a:cubicBezTo>
                <a:cubicBezTo>
                  <a:pt x="2274" y="6545"/>
                  <a:pt x="2274" y="6545"/>
                  <a:pt x="2274" y="6545"/>
                </a:cubicBezTo>
                <a:cubicBezTo>
                  <a:pt x="974" y="6545"/>
                  <a:pt x="0" y="7691"/>
                  <a:pt x="0" y="8836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7836"/>
                  <a:pt x="974" y="18818"/>
                  <a:pt x="2274" y="18818"/>
                </a:cubicBezTo>
                <a:cubicBezTo>
                  <a:pt x="3086" y="18818"/>
                  <a:pt x="3086" y="18818"/>
                  <a:pt x="3086" y="18818"/>
                </a:cubicBezTo>
                <a:cubicBezTo>
                  <a:pt x="4060" y="16200"/>
                  <a:pt x="4060" y="16200"/>
                  <a:pt x="4060" y="16200"/>
                </a:cubicBezTo>
                <a:cubicBezTo>
                  <a:pt x="4223" y="15545"/>
                  <a:pt x="5035" y="15055"/>
                  <a:pt x="5684" y="15055"/>
                </a:cubicBezTo>
                <a:cubicBezTo>
                  <a:pt x="15916" y="15055"/>
                  <a:pt x="15916" y="15055"/>
                  <a:pt x="15916" y="15055"/>
                </a:cubicBezTo>
                <a:cubicBezTo>
                  <a:pt x="16565" y="15055"/>
                  <a:pt x="17377" y="15545"/>
                  <a:pt x="17540" y="16200"/>
                </a:cubicBezTo>
                <a:cubicBezTo>
                  <a:pt x="18514" y="18818"/>
                  <a:pt x="18514" y="18818"/>
                  <a:pt x="18514" y="18818"/>
                </a:cubicBezTo>
                <a:cubicBezTo>
                  <a:pt x="19326" y="18818"/>
                  <a:pt x="19326" y="18818"/>
                  <a:pt x="19326" y="18818"/>
                </a:cubicBezTo>
                <a:cubicBezTo>
                  <a:pt x="20626" y="18818"/>
                  <a:pt x="21600" y="17836"/>
                  <a:pt x="21600" y="16527"/>
                </a:cubicBezTo>
                <a:cubicBezTo>
                  <a:pt x="21600" y="8836"/>
                  <a:pt x="21600" y="8836"/>
                  <a:pt x="21600" y="8836"/>
                </a:cubicBezTo>
                <a:cubicBezTo>
                  <a:pt x="21600" y="7691"/>
                  <a:pt x="20626" y="6545"/>
                  <a:pt x="19326" y="6545"/>
                </a:cubicBezTo>
                <a:close/>
                <a:moveTo>
                  <a:pt x="19326" y="6545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AE2F4D91-6A69-461F-BD14-606D22EBCE51}"/>
              </a:ext>
            </a:extLst>
          </p:cNvPr>
          <p:cNvSpPr/>
          <p:nvPr/>
        </p:nvSpPr>
        <p:spPr>
          <a:xfrm>
            <a:off x="91371" y="511730"/>
            <a:ext cx="12192000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中国人工智能企业蓬勃发展，逐步缩小国际差距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3EE5E8-8942-4739-9EC7-C78A4311D594}"/>
              </a:ext>
            </a:extLst>
          </p:cNvPr>
          <p:cNvGrpSpPr/>
          <p:nvPr/>
        </p:nvGrpSpPr>
        <p:grpSpPr>
          <a:xfrm>
            <a:off x="589683" y="1724229"/>
            <a:ext cx="6232791" cy="4813877"/>
            <a:chOff x="589683" y="1724229"/>
            <a:chExt cx="6232791" cy="4813877"/>
          </a:xfrm>
        </p:grpSpPr>
        <p:sp>
          <p:nvSpPr>
            <p:cNvPr id="258" name="文本框 257">
              <a:extLst>
                <a:ext uri="{FF2B5EF4-FFF2-40B4-BE49-F238E27FC236}">
                  <a16:creationId xmlns:a16="http://schemas.microsoft.com/office/drawing/2014/main" id="{F446361B-FE0C-4AFF-8FBE-F48A5F880554}"/>
                </a:ext>
              </a:extLst>
            </p:cNvPr>
            <p:cNvSpPr txBox="1"/>
            <p:nvPr/>
          </p:nvSpPr>
          <p:spPr>
            <a:xfrm>
              <a:off x="589683" y="6099524"/>
              <a:ext cx="623279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全球人工智能</a:t>
              </a:r>
              <a:r>
                <a:rPr lang="en-US" altLang="zh-CN" sz="2400" b="1" dirty="0">
                  <a:latin typeface="微软雅黑"/>
                  <a:ea typeface="微软雅黑"/>
                  <a:cs typeface="+mn-ea"/>
                  <a:sym typeface="+mn-lt"/>
                </a:rPr>
                <a:t>TOP</a:t>
              </a:r>
              <a:r>
                <a:rPr lang="zh-CN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城市人工智能企业数量</a:t>
              </a:r>
            </a:p>
          </p:txBody>
        </p:sp>
        <p:sp>
          <p:nvSpPr>
            <p:cNvPr id="286" name="TextBox 76">
              <a:extLst>
                <a:ext uri="{FF2B5EF4-FFF2-40B4-BE49-F238E27FC236}">
                  <a16:creationId xmlns:a16="http://schemas.microsoft.com/office/drawing/2014/main" id="{7531C9BC-9671-4FF9-8846-5E8FB7554B52}"/>
                </a:ext>
              </a:extLst>
            </p:cNvPr>
            <p:cNvSpPr txBox="1"/>
            <p:nvPr/>
          </p:nvSpPr>
          <p:spPr>
            <a:xfrm>
              <a:off x="817493" y="5521054"/>
              <a:ext cx="712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北京</a:t>
              </a:r>
            </a:p>
          </p:txBody>
        </p:sp>
        <p:sp>
          <p:nvSpPr>
            <p:cNvPr id="287" name="TextBox 76">
              <a:extLst>
                <a:ext uri="{FF2B5EF4-FFF2-40B4-BE49-F238E27FC236}">
                  <a16:creationId xmlns:a16="http://schemas.microsoft.com/office/drawing/2014/main" id="{4F9C4C23-CDEC-450B-8FBA-E4873C016ABA}"/>
                </a:ext>
              </a:extLst>
            </p:cNvPr>
            <p:cNvSpPr txBox="1"/>
            <p:nvPr/>
          </p:nvSpPr>
          <p:spPr>
            <a:xfrm>
              <a:off x="1828507" y="5527033"/>
              <a:ext cx="1024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旧金山</a:t>
              </a:r>
            </a:p>
          </p:txBody>
        </p:sp>
        <p:sp>
          <p:nvSpPr>
            <p:cNvPr id="292" name="TextBox 76">
              <a:extLst>
                <a:ext uri="{FF2B5EF4-FFF2-40B4-BE49-F238E27FC236}">
                  <a16:creationId xmlns:a16="http://schemas.microsoft.com/office/drawing/2014/main" id="{89E521C7-6D0C-4E2E-BFEA-387883EED842}"/>
                </a:ext>
              </a:extLst>
            </p:cNvPr>
            <p:cNvSpPr txBox="1"/>
            <p:nvPr/>
          </p:nvSpPr>
          <p:spPr>
            <a:xfrm>
              <a:off x="3045736" y="5531194"/>
              <a:ext cx="1024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伦敦</a:t>
              </a:r>
            </a:p>
          </p:txBody>
        </p:sp>
        <p:sp>
          <p:nvSpPr>
            <p:cNvPr id="294" name="TextBox 76">
              <a:extLst>
                <a:ext uri="{FF2B5EF4-FFF2-40B4-BE49-F238E27FC236}">
                  <a16:creationId xmlns:a16="http://schemas.microsoft.com/office/drawing/2014/main" id="{99904430-B541-4BD7-BF18-DE8312F2BFDD}"/>
                </a:ext>
              </a:extLst>
            </p:cNvPr>
            <p:cNvSpPr txBox="1"/>
            <p:nvPr/>
          </p:nvSpPr>
          <p:spPr>
            <a:xfrm>
              <a:off x="4090997" y="5527033"/>
              <a:ext cx="1024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上海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5B47829-BB26-462D-8EA6-4768A0E3C5D7}"/>
                </a:ext>
              </a:extLst>
            </p:cNvPr>
            <p:cNvGrpSpPr/>
            <p:nvPr/>
          </p:nvGrpSpPr>
          <p:grpSpPr>
            <a:xfrm>
              <a:off x="724579" y="1724229"/>
              <a:ext cx="5512236" cy="4176298"/>
              <a:chOff x="322130" y="1724228"/>
              <a:chExt cx="5512236" cy="4176298"/>
            </a:xfrm>
          </p:grpSpPr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79E02341-4CE3-4DD9-9A0F-92F1D2C0EE36}"/>
                  </a:ext>
                </a:extLst>
              </p:cNvPr>
              <p:cNvGrpSpPr/>
              <p:nvPr/>
            </p:nvGrpSpPr>
            <p:grpSpPr>
              <a:xfrm>
                <a:off x="322130" y="1724229"/>
                <a:ext cx="4158082" cy="3753579"/>
                <a:chOff x="1127312" y="1541070"/>
                <a:chExt cx="4440138" cy="4008196"/>
              </a:xfrm>
            </p:grpSpPr>
            <p:grpSp>
              <p:nvGrpSpPr>
                <p:cNvPr id="229" name="Group 35">
                  <a:extLst>
                    <a:ext uri="{FF2B5EF4-FFF2-40B4-BE49-F238E27FC236}">
                      <a16:creationId xmlns:a16="http://schemas.microsoft.com/office/drawing/2014/main" id="{3B95A13A-8934-4EBB-9259-9E9710F45800}"/>
                    </a:ext>
                  </a:extLst>
                </p:cNvPr>
                <p:cNvGrpSpPr/>
                <p:nvPr/>
              </p:nvGrpSpPr>
              <p:grpSpPr>
                <a:xfrm>
                  <a:off x="1167064" y="1541070"/>
                  <a:ext cx="4360635" cy="4008195"/>
                  <a:chOff x="1802741" y="2042460"/>
                  <a:chExt cx="4134755" cy="3800571"/>
                </a:xfrm>
              </p:grpSpPr>
              <p:grpSp>
                <p:nvGrpSpPr>
                  <p:cNvPr id="246" name="Group 3">
                    <a:extLst>
                      <a:ext uri="{FF2B5EF4-FFF2-40B4-BE49-F238E27FC236}">
                        <a16:creationId xmlns:a16="http://schemas.microsoft.com/office/drawing/2014/main" id="{965B1F1D-0BF3-49A8-8943-1C1080A3E537}"/>
                      </a:ext>
                    </a:extLst>
                  </p:cNvPr>
                  <p:cNvGrpSpPr/>
                  <p:nvPr/>
                </p:nvGrpSpPr>
                <p:grpSpPr>
                  <a:xfrm>
                    <a:off x="1802741" y="2042460"/>
                    <a:ext cx="829215" cy="3800571"/>
                    <a:chOff x="1802741" y="2042460"/>
                    <a:chExt cx="829215" cy="3800571"/>
                  </a:xfrm>
                </p:grpSpPr>
                <p:sp>
                  <p:nvSpPr>
                    <p:cNvPr id="256" name="Freeform 5">
                      <a:extLst>
                        <a:ext uri="{FF2B5EF4-FFF2-40B4-BE49-F238E27FC236}">
                          <a16:creationId xmlns:a16="http://schemas.microsoft.com/office/drawing/2014/main" id="{2D41780C-9567-47D1-8C88-130D17737B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47737" y="2042460"/>
                      <a:ext cx="339225" cy="3266606"/>
                    </a:xfrm>
                    <a:custGeom>
                      <a:avLst/>
                      <a:gdLst>
                        <a:gd name="T0" fmla="*/ 0 w 89"/>
                        <a:gd name="T1" fmla="*/ 41 h 864"/>
                        <a:gd name="T2" fmla="*/ 0 w 89"/>
                        <a:gd name="T3" fmla="*/ 41 h 864"/>
                        <a:gd name="T4" fmla="*/ 44 w 89"/>
                        <a:gd name="T5" fmla="*/ 0 h 864"/>
                        <a:gd name="T6" fmla="*/ 89 w 89"/>
                        <a:gd name="T7" fmla="*/ 41 h 864"/>
                        <a:gd name="T8" fmla="*/ 89 w 89"/>
                        <a:gd name="T9" fmla="*/ 41 h 864"/>
                        <a:gd name="T10" fmla="*/ 89 w 89"/>
                        <a:gd name="T11" fmla="*/ 864 h 864"/>
                        <a:gd name="T12" fmla="*/ 0 w 89"/>
                        <a:gd name="T13" fmla="*/ 864 h 864"/>
                        <a:gd name="T14" fmla="*/ 0 w 89"/>
                        <a:gd name="T15" fmla="*/ 45 h 864"/>
                        <a:gd name="T16" fmla="*/ 0 w 89"/>
                        <a:gd name="T17" fmla="*/ 41 h 8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864">
                          <a:moveTo>
                            <a:pt x="0" y="41"/>
                          </a:moveTo>
                          <a:cubicBezTo>
                            <a:pt x="0" y="41"/>
                            <a:pt x="0" y="41"/>
                            <a:pt x="0" y="41"/>
                          </a:cubicBezTo>
                          <a:cubicBezTo>
                            <a:pt x="2" y="18"/>
                            <a:pt x="21" y="0"/>
                            <a:pt x="44" y="0"/>
                          </a:cubicBezTo>
                          <a:cubicBezTo>
                            <a:pt x="68" y="0"/>
                            <a:pt x="87" y="18"/>
                            <a:pt x="89" y="41"/>
                          </a:cubicBezTo>
                          <a:cubicBezTo>
                            <a:pt x="89" y="41"/>
                            <a:pt x="89" y="41"/>
                            <a:pt x="89" y="41"/>
                          </a:cubicBezTo>
                          <a:cubicBezTo>
                            <a:pt x="89" y="864"/>
                            <a:pt x="89" y="864"/>
                            <a:pt x="89" y="864"/>
                          </a:cubicBezTo>
                          <a:cubicBezTo>
                            <a:pt x="0" y="864"/>
                            <a:pt x="0" y="864"/>
                            <a:pt x="0" y="864"/>
                          </a:cubicBezTo>
                          <a:cubicBezTo>
                            <a:pt x="0" y="45"/>
                            <a:pt x="0" y="45"/>
                            <a:pt x="0" y="45"/>
                          </a:cubicBezTo>
                          <a:lnTo>
                            <a:pt x="0" y="41"/>
                          </a:lnTo>
                          <a:close/>
                        </a:path>
                      </a:pathLst>
                    </a:custGeom>
                    <a:solidFill>
                      <a:sysClr val="window" lastClr="FFFFFF">
                        <a:lumMod val="85000"/>
                      </a:sysClr>
                    </a:solidFill>
                    <a:ln w="4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128580" tIns="64290" rIns="128580" bIns="6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109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Open Sans Light" panose="020B0306030504020204" pitchFamily="34" charset="0"/>
                        <a:sym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7" name="Oval 6">
                      <a:extLst>
                        <a:ext uri="{FF2B5EF4-FFF2-40B4-BE49-F238E27FC236}">
                          <a16:creationId xmlns:a16="http://schemas.microsoft.com/office/drawing/2014/main" id="{9FD46942-E1AC-4BC1-AAB5-59A4126EA3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02741" y="5022192"/>
                      <a:ext cx="829215" cy="820839"/>
                    </a:xfrm>
                    <a:prstGeom prst="ellipse">
                      <a:avLst/>
                    </a:prstGeom>
                    <a:solidFill>
                      <a:sysClr val="window" lastClr="FFFFFF">
                        <a:lumMod val="85000"/>
                      </a:sysClr>
                    </a:solidFill>
                    <a:ln w="4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128580" tIns="64290" rIns="128580" bIns="6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109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Open Sans Light" panose="020B0306030504020204" pitchFamily="34" charset="0"/>
                        <a:sym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47" name="Group 5">
                    <a:extLst>
                      <a:ext uri="{FF2B5EF4-FFF2-40B4-BE49-F238E27FC236}">
                        <a16:creationId xmlns:a16="http://schemas.microsoft.com/office/drawing/2014/main" id="{F2ECA09B-5BA6-49FA-B853-590FC2A4F3D0}"/>
                      </a:ext>
                    </a:extLst>
                  </p:cNvPr>
                  <p:cNvGrpSpPr/>
                  <p:nvPr/>
                </p:nvGrpSpPr>
                <p:grpSpPr>
                  <a:xfrm>
                    <a:off x="2899558" y="2042460"/>
                    <a:ext cx="829215" cy="3800571"/>
                    <a:chOff x="2899558" y="2042460"/>
                    <a:chExt cx="829215" cy="3800571"/>
                  </a:xfrm>
                </p:grpSpPr>
                <p:sp>
                  <p:nvSpPr>
                    <p:cNvPr id="254" name="Freeform 5">
                      <a:extLst>
                        <a:ext uri="{FF2B5EF4-FFF2-40B4-BE49-F238E27FC236}">
                          <a16:creationId xmlns:a16="http://schemas.microsoft.com/office/drawing/2014/main" id="{BE2F986B-68AE-43BC-9455-CC0F311ED3A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4554" y="2042460"/>
                      <a:ext cx="339225" cy="3266606"/>
                    </a:xfrm>
                    <a:custGeom>
                      <a:avLst/>
                      <a:gdLst>
                        <a:gd name="T0" fmla="*/ 0 w 89"/>
                        <a:gd name="T1" fmla="*/ 41 h 864"/>
                        <a:gd name="T2" fmla="*/ 0 w 89"/>
                        <a:gd name="T3" fmla="*/ 41 h 864"/>
                        <a:gd name="T4" fmla="*/ 44 w 89"/>
                        <a:gd name="T5" fmla="*/ 0 h 864"/>
                        <a:gd name="T6" fmla="*/ 89 w 89"/>
                        <a:gd name="T7" fmla="*/ 41 h 864"/>
                        <a:gd name="T8" fmla="*/ 89 w 89"/>
                        <a:gd name="T9" fmla="*/ 41 h 864"/>
                        <a:gd name="T10" fmla="*/ 89 w 89"/>
                        <a:gd name="T11" fmla="*/ 864 h 864"/>
                        <a:gd name="T12" fmla="*/ 0 w 89"/>
                        <a:gd name="T13" fmla="*/ 864 h 864"/>
                        <a:gd name="T14" fmla="*/ 0 w 89"/>
                        <a:gd name="T15" fmla="*/ 45 h 864"/>
                        <a:gd name="T16" fmla="*/ 0 w 89"/>
                        <a:gd name="T17" fmla="*/ 41 h 8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864">
                          <a:moveTo>
                            <a:pt x="0" y="41"/>
                          </a:moveTo>
                          <a:cubicBezTo>
                            <a:pt x="0" y="41"/>
                            <a:pt x="0" y="41"/>
                            <a:pt x="0" y="41"/>
                          </a:cubicBezTo>
                          <a:cubicBezTo>
                            <a:pt x="2" y="18"/>
                            <a:pt x="21" y="0"/>
                            <a:pt x="44" y="0"/>
                          </a:cubicBezTo>
                          <a:cubicBezTo>
                            <a:pt x="68" y="0"/>
                            <a:pt x="87" y="18"/>
                            <a:pt x="89" y="41"/>
                          </a:cubicBezTo>
                          <a:cubicBezTo>
                            <a:pt x="89" y="41"/>
                            <a:pt x="89" y="41"/>
                            <a:pt x="89" y="41"/>
                          </a:cubicBezTo>
                          <a:cubicBezTo>
                            <a:pt x="89" y="864"/>
                            <a:pt x="89" y="864"/>
                            <a:pt x="89" y="864"/>
                          </a:cubicBezTo>
                          <a:cubicBezTo>
                            <a:pt x="0" y="864"/>
                            <a:pt x="0" y="864"/>
                            <a:pt x="0" y="864"/>
                          </a:cubicBezTo>
                          <a:cubicBezTo>
                            <a:pt x="0" y="45"/>
                            <a:pt x="0" y="45"/>
                            <a:pt x="0" y="45"/>
                          </a:cubicBezTo>
                          <a:lnTo>
                            <a:pt x="0" y="41"/>
                          </a:lnTo>
                          <a:close/>
                        </a:path>
                      </a:pathLst>
                    </a:custGeom>
                    <a:solidFill>
                      <a:sysClr val="window" lastClr="FFFFFF">
                        <a:lumMod val="85000"/>
                      </a:sysClr>
                    </a:solidFill>
                    <a:ln w="4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128580" tIns="64290" rIns="128580" bIns="6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109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Open Sans Light" panose="020B0306030504020204" pitchFamily="34" charset="0"/>
                        <a:sym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5" name="Oval 6">
                      <a:extLst>
                        <a:ext uri="{FF2B5EF4-FFF2-40B4-BE49-F238E27FC236}">
                          <a16:creationId xmlns:a16="http://schemas.microsoft.com/office/drawing/2014/main" id="{F8EE1C26-8EFA-486B-B030-725728896E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99558" y="5022192"/>
                      <a:ext cx="829215" cy="820839"/>
                    </a:xfrm>
                    <a:prstGeom prst="ellipse">
                      <a:avLst/>
                    </a:prstGeom>
                    <a:solidFill>
                      <a:sysClr val="window" lastClr="FFFFFF">
                        <a:lumMod val="85000"/>
                      </a:sysClr>
                    </a:solidFill>
                    <a:ln w="4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128580" tIns="64290" rIns="128580" bIns="6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109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Open Sans Light" panose="020B0306030504020204" pitchFamily="34" charset="0"/>
                        <a:sym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48" name="Group 31">
                    <a:extLst>
                      <a:ext uri="{FF2B5EF4-FFF2-40B4-BE49-F238E27FC236}">
                        <a16:creationId xmlns:a16="http://schemas.microsoft.com/office/drawing/2014/main" id="{F43ABA8D-12B3-4306-B701-7B07A900EB30}"/>
                      </a:ext>
                    </a:extLst>
                  </p:cNvPr>
                  <p:cNvGrpSpPr/>
                  <p:nvPr/>
                </p:nvGrpSpPr>
                <p:grpSpPr>
                  <a:xfrm>
                    <a:off x="4011464" y="2042460"/>
                    <a:ext cx="829215" cy="3800571"/>
                    <a:chOff x="4055006" y="2042460"/>
                    <a:chExt cx="829215" cy="3800571"/>
                  </a:xfrm>
                </p:grpSpPr>
                <p:sp>
                  <p:nvSpPr>
                    <p:cNvPr id="252" name="Freeform 5">
                      <a:extLst>
                        <a:ext uri="{FF2B5EF4-FFF2-40B4-BE49-F238E27FC236}">
                          <a16:creationId xmlns:a16="http://schemas.microsoft.com/office/drawing/2014/main" id="{CB696DAA-F067-4457-BEC1-C960FC983D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00002" y="2042460"/>
                      <a:ext cx="339225" cy="3266606"/>
                    </a:xfrm>
                    <a:custGeom>
                      <a:avLst/>
                      <a:gdLst>
                        <a:gd name="T0" fmla="*/ 0 w 89"/>
                        <a:gd name="T1" fmla="*/ 41 h 864"/>
                        <a:gd name="T2" fmla="*/ 0 w 89"/>
                        <a:gd name="T3" fmla="*/ 41 h 864"/>
                        <a:gd name="T4" fmla="*/ 44 w 89"/>
                        <a:gd name="T5" fmla="*/ 0 h 864"/>
                        <a:gd name="T6" fmla="*/ 89 w 89"/>
                        <a:gd name="T7" fmla="*/ 41 h 864"/>
                        <a:gd name="T8" fmla="*/ 89 w 89"/>
                        <a:gd name="T9" fmla="*/ 41 h 864"/>
                        <a:gd name="T10" fmla="*/ 89 w 89"/>
                        <a:gd name="T11" fmla="*/ 864 h 864"/>
                        <a:gd name="T12" fmla="*/ 0 w 89"/>
                        <a:gd name="T13" fmla="*/ 864 h 864"/>
                        <a:gd name="T14" fmla="*/ 0 w 89"/>
                        <a:gd name="T15" fmla="*/ 45 h 864"/>
                        <a:gd name="T16" fmla="*/ 0 w 89"/>
                        <a:gd name="T17" fmla="*/ 41 h 8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864">
                          <a:moveTo>
                            <a:pt x="0" y="41"/>
                          </a:moveTo>
                          <a:cubicBezTo>
                            <a:pt x="0" y="41"/>
                            <a:pt x="0" y="41"/>
                            <a:pt x="0" y="41"/>
                          </a:cubicBezTo>
                          <a:cubicBezTo>
                            <a:pt x="2" y="18"/>
                            <a:pt x="21" y="0"/>
                            <a:pt x="44" y="0"/>
                          </a:cubicBezTo>
                          <a:cubicBezTo>
                            <a:pt x="68" y="0"/>
                            <a:pt x="87" y="18"/>
                            <a:pt x="89" y="41"/>
                          </a:cubicBezTo>
                          <a:cubicBezTo>
                            <a:pt x="89" y="41"/>
                            <a:pt x="89" y="41"/>
                            <a:pt x="89" y="41"/>
                          </a:cubicBezTo>
                          <a:cubicBezTo>
                            <a:pt x="89" y="864"/>
                            <a:pt x="89" y="864"/>
                            <a:pt x="89" y="864"/>
                          </a:cubicBezTo>
                          <a:cubicBezTo>
                            <a:pt x="0" y="864"/>
                            <a:pt x="0" y="864"/>
                            <a:pt x="0" y="864"/>
                          </a:cubicBezTo>
                          <a:cubicBezTo>
                            <a:pt x="0" y="45"/>
                            <a:pt x="0" y="45"/>
                            <a:pt x="0" y="45"/>
                          </a:cubicBezTo>
                          <a:lnTo>
                            <a:pt x="0" y="41"/>
                          </a:lnTo>
                          <a:close/>
                        </a:path>
                      </a:pathLst>
                    </a:custGeom>
                    <a:solidFill>
                      <a:sysClr val="window" lastClr="FFFFFF">
                        <a:lumMod val="85000"/>
                      </a:sysClr>
                    </a:solidFill>
                    <a:ln w="4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128580" tIns="64290" rIns="128580" bIns="6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109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Open Sans Light" panose="020B0306030504020204" pitchFamily="34" charset="0"/>
                        <a:sym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3" name="Oval 6">
                      <a:extLst>
                        <a:ext uri="{FF2B5EF4-FFF2-40B4-BE49-F238E27FC236}">
                          <a16:creationId xmlns:a16="http://schemas.microsoft.com/office/drawing/2014/main" id="{C113F9DF-5325-417E-B8CF-B4C3002481A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5006" y="5022192"/>
                      <a:ext cx="829215" cy="820839"/>
                    </a:xfrm>
                    <a:prstGeom prst="ellipse">
                      <a:avLst/>
                    </a:prstGeom>
                    <a:solidFill>
                      <a:sysClr val="window" lastClr="FFFFFF">
                        <a:lumMod val="85000"/>
                      </a:sysClr>
                    </a:solidFill>
                    <a:ln w="4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128580" tIns="64290" rIns="128580" bIns="6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109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Open Sans Light" panose="020B0306030504020204" pitchFamily="34" charset="0"/>
                        <a:sym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49" name="Group 34">
                    <a:extLst>
                      <a:ext uri="{FF2B5EF4-FFF2-40B4-BE49-F238E27FC236}">
                        <a16:creationId xmlns:a16="http://schemas.microsoft.com/office/drawing/2014/main" id="{FCD8E125-DB99-457E-A982-7DC729A6E487}"/>
                      </a:ext>
                    </a:extLst>
                  </p:cNvPr>
                  <p:cNvGrpSpPr/>
                  <p:nvPr/>
                </p:nvGrpSpPr>
                <p:grpSpPr>
                  <a:xfrm>
                    <a:off x="5108281" y="2042460"/>
                    <a:ext cx="829215" cy="3800571"/>
                    <a:chOff x="5151823" y="2042460"/>
                    <a:chExt cx="829215" cy="3800571"/>
                  </a:xfrm>
                </p:grpSpPr>
                <p:sp>
                  <p:nvSpPr>
                    <p:cNvPr id="250" name="Freeform 5">
                      <a:extLst>
                        <a:ext uri="{FF2B5EF4-FFF2-40B4-BE49-F238E27FC236}">
                          <a16:creationId xmlns:a16="http://schemas.microsoft.com/office/drawing/2014/main" id="{69A0670E-208F-4CE6-8ECD-E1E12634DA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96819" y="2042460"/>
                      <a:ext cx="339225" cy="3266606"/>
                    </a:xfrm>
                    <a:custGeom>
                      <a:avLst/>
                      <a:gdLst>
                        <a:gd name="T0" fmla="*/ 0 w 89"/>
                        <a:gd name="T1" fmla="*/ 41 h 864"/>
                        <a:gd name="T2" fmla="*/ 0 w 89"/>
                        <a:gd name="T3" fmla="*/ 41 h 864"/>
                        <a:gd name="T4" fmla="*/ 44 w 89"/>
                        <a:gd name="T5" fmla="*/ 0 h 864"/>
                        <a:gd name="T6" fmla="*/ 89 w 89"/>
                        <a:gd name="T7" fmla="*/ 41 h 864"/>
                        <a:gd name="T8" fmla="*/ 89 w 89"/>
                        <a:gd name="T9" fmla="*/ 41 h 864"/>
                        <a:gd name="T10" fmla="*/ 89 w 89"/>
                        <a:gd name="T11" fmla="*/ 864 h 864"/>
                        <a:gd name="T12" fmla="*/ 0 w 89"/>
                        <a:gd name="T13" fmla="*/ 864 h 864"/>
                        <a:gd name="T14" fmla="*/ 0 w 89"/>
                        <a:gd name="T15" fmla="*/ 45 h 864"/>
                        <a:gd name="T16" fmla="*/ 0 w 89"/>
                        <a:gd name="T17" fmla="*/ 41 h 8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864">
                          <a:moveTo>
                            <a:pt x="0" y="41"/>
                          </a:moveTo>
                          <a:cubicBezTo>
                            <a:pt x="0" y="41"/>
                            <a:pt x="0" y="41"/>
                            <a:pt x="0" y="41"/>
                          </a:cubicBezTo>
                          <a:cubicBezTo>
                            <a:pt x="2" y="18"/>
                            <a:pt x="21" y="0"/>
                            <a:pt x="44" y="0"/>
                          </a:cubicBezTo>
                          <a:cubicBezTo>
                            <a:pt x="68" y="0"/>
                            <a:pt x="87" y="18"/>
                            <a:pt x="89" y="41"/>
                          </a:cubicBezTo>
                          <a:cubicBezTo>
                            <a:pt x="89" y="41"/>
                            <a:pt x="89" y="41"/>
                            <a:pt x="89" y="41"/>
                          </a:cubicBezTo>
                          <a:cubicBezTo>
                            <a:pt x="89" y="864"/>
                            <a:pt x="89" y="864"/>
                            <a:pt x="89" y="864"/>
                          </a:cubicBezTo>
                          <a:cubicBezTo>
                            <a:pt x="0" y="864"/>
                            <a:pt x="0" y="864"/>
                            <a:pt x="0" y="864"/>
                          </a:cubicBezTo>
                          <a:cubicBezTo>
                            <a:pt x="0" y="45"/>
                            <a:pt x="0" y="45"/>
                            <a:pt x="0" y="45"/>
                          </a:cubicBezTo>
                          <a:lnTo>
                            <a:pt x="0" y="41"/>
                          </a:lnTo>
                          <a:close/>
                        </a:path>
                      </a:pathLst>
                    </a:custGeom>
                    <a:solidFill>
                      <a:sysClr val="window" lastClr="FFFFFF">
                        <a:lumMod val="85000"/>
                      </a:sysClr>
                    </a:solidFill>
                    <a:ln w="4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128580" tIns="64290" rIns="128580" bIns="6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109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Open Sans Light" panose="020B0306030504020204" pitchFamily="34" charset="0"/>
                        <a:sym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1" name="Oval 6">
                      <a:extLst>
                        <a:ext uri="{FF2B5EF4-FFF2-40B4-BE49-F238E27FC236}">
                          <a16:creationId xmlns:a16="http://schemas.microsoft.com/office/drawing/2014/main" id="{668706D1-5E6F-45BA-B900-23563AC1DF0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51823" y="5022192"/>
                      <a:ext cx="829215" cy="820839"/>
                    </a:xfrm>
                    <a:prstGeom prst="ellipse">
                      <a:avLst/>
                    </a:prstGeom>
                    <a:solidFill>
                      <a:sysClr val="window" lastClr="FFFFFF">
                        <a:lumMod val="85000"/>
                      </a:sysClr>
                    </a:solidFill>
                    <a:ln w="4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128580" tIns="64290" rIns="128580" bIns="6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109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  <a:cs typeface="Open Sans Light" panose="020B0306030504020204" pitchFamily="34" charset="0"/>
                        <a:sym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30" name="Group 2">
                  <a:extLst>
                    <a:ext uri="{FF2B5EF4-FFF2-40B4-BE49-F238E27FC236}">
                      <a16:creationId xmlns:a16="http://schemas.microsoft.com/office/drawing/2014/main" id="{26E87F74-0C5F-4037-BC68-51C343E3C603}"/>
                    </a:ext>
                  </a:extLst>
                </p:cNvPr>
                <p:cNvGrpSpPr/>
                <p:nvPr/>
              </p:nvGrpSpPr>
              <p:grpSpPr>
                <a:xfrm>
                  <a:off x="1167064" y="1910394"/>
                  <a:ext cx="874515" cy="3638871"/>
                  <a:chOff x="1802741" y="2392653"/>
                  <a:chExt cx="829215" cy="3450378"/>
                </a:xfrm>
                <a:solidFill>
                  <a:srgbClr val="FFC000"/>
                </a:solidFill>
              </p:grpSpPr>
              <p:sp>
                <p:nvSpPr>
                  <p:cNvPr id="244" name="Rectangle 7">
                    <a:extLst>
                      <a:ext uri="{FF2B5EF4-FFF2-40B4-BE49-F238E27FC236}">
                        <a16:creationId xmlns:a16="http://schemas.microsoft.com/office/drawing/2014/main" id="{3DCAEDBB-2890-4E78-A518-5D0D6BABD7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2392653"/>
                    <a:ext cx="339225" cy="291641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4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128580" tIns="64290" rIns="128580" bIns="6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109" dirty="0">
                      <a:solidFill>
                        <a:prstClr val="black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5" name="Oval 8">
                    <a:extLst>
                      <a:ext uri="{FF2B5EF4-FFF2-40B4-BE49-F238E27FC236}">
                        <a16:creationId xmlns:a16="http://schemas.microsoft.com/office/drawing/2014/main" id="{E0B9C99C-6EF1-4387-AB5A-4CCA1C789D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02741" y="5022192"/>
                    <a:ext cx="829215" cy="820839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4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128580" tIns="64290" rIns="128580" bIns="6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109">
                      <a:solidFill>
                        <a:prstClr val="black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1" name="Rectangle 11">
                  <a:extLst>
                    <a:ext uri="{FF2B5EF4-FFF2-40B4-BE49-F238E27FC236}">
                      <a16:creationId xmlns:a16="http://schemas.microsoft.com/office/drawing/2014/main" id="{7E88991D-2C14-403B-A348-9DB7406BAFBA}"/>
                    </a:ext>
                  </a:extLst>
                </p:cNvPr>
                <p:cNvSpPr/>
                <p:nvPr/>
              </p:nvSpPr>
              <p:spPr>
                <a:xfrm>
                  <a:off x="1127312" y="4851375"/>
                  <a:ext cx="954018" cy="533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2000" b="1" dirty="0">
                      <a:solidFill>
                        <a:prstClr val="white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rPr>
                    <a:t>468</a:t>
                  </a:r>
                  <a:endParaRPr lang="en-US" sz="1200" b="1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  <p:grpSp>
              <p:nvGrpSpPr>
                <p:cNvPr id="232" name="Group 4">
                  <a:extLst>
                    <a:ext uri="{FF2B5EF4-FFF2-40B4-BE49-F238E27FC236}">
                      <a16:creationId xmlns:a16="http://schemas.microsoft.com/office/drawing/2014/main" id="{B39D09DC-AA58-4257-A542-E271A1400728}"/>
                    </a:ext>
                  </a:extLst>
                </p:cNvPr>
                <p:cNvGrpSpPr/>
                <p:nvPr/>
              </p:nvGrpSpPr>
              <p:grpSpPr>
                <a:xfrm>
                  <a:off x="2323800" y="2483466"/>
                  <a:ext cx="874515" cy="3065797"/>
                  <a:chOff x="2899558" y="2936041"/>
                  <a:chExt cx="829215" cy="2906990"/>
                </a:xfrm>
              </p:grpSpPr>
              <p:sp>
                <p:nvSpPr>
                  <p:cNvPr id="242" name="Rectangle 7">
                    <a:extLst>
                      <a:ext uri="{FF2B5EF4-FFF2-40B4-BE49-F238E27FC236}">
                        <a16:creationId xmlns:a16="http://schemas.microsoft.com/office/drawing/2014/main" id="{51FA2F5D-8720-4B29-A3FA-AC8BD78830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4554" y="2936041"/>
                    <a:ext cx="339225" cy="2373027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4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128580" tIns="64290" rIns="128580" bIns="6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109" dirty="0">
                      <a:solidFill>
                        <a:prstClr val="black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3" name="Oval 8">
                    <a:extLst>
                      <a:ext uri="{FF2B5EF4-FFF2-40B4-BE49-F238E27FC236}">
                        <a16:creationId xmlns:a16="http://schemas.microsoft.com/office/drawing/2014/main" id="{8C48C847-6FC5-45C5-8B55-5B6E7FD032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99558" y="5022192"/>
                    <a:ext cx="829215" cy="820839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4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128580" tIns="64290" rIns="128580" bIns="6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109">
                      <a:solidFill>
                        <a:prstClr val="black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3" name="Rectangle 17">
                  <a:extLst>
                    <a:ext uri="{FF2B5EF4-FFF2-40B4-BE49-F238E27FC236}">
                      <a16:creationId xmlns:a16="http://schemas.microsoft.com/office/drawing/2014/main" id="{737F6CC2-CC56-4165-875D-E6B8E89276A8}"/>
                    </a:ext>
                  </a:extLst>
                </p:cNvPr>
                <p:cNvSpPr/>
                <p:nvPr/>
              </p:nvSpPr>
              <p:spPr>
                <a:xfrm>
                  <a:off x="2284047" y="4851375"/>
                  <a:ext cx="954018" cy="533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2000" b="1" dirty="0">
                      <a:solidFill>
                        <a:prstClr val="white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rPr>
                    <a:t>328</a:t>
                  </a:r>
                  <a:endParaRPr lang="en-US" sz="1200" b="1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  <p:grpSp>
              <p:nvGrpSpPr>
                <p:cNvPr id="234" name="Group 30">
                  <a:extLst>
                    <a:ext uri="{FF2B5EF4-FFF2-40B4-BE49-F238E27FC236}">
                      <a16:creationId xmlns:a16="http://schemas.microsoft.com/office/drawing/2014/main" id="{90E10C58-1E69-4E07-A0A2-E4CA893ED9AC}"/>
                    </a:ext>
                  </a:extLst>
                </p:cNvPr>
                <p:cNvGrpSpPr/>
                <p:nvPr/>
              </p:nvGrpSpPr>
              <p:grpSpPr>
                <a:xfrm>
                  <a:off x="3496449" y="2930130"/>
                  <a:ext cx="874515" cy="2619135"/>
                  <a:chOff x="4055006" y="3359567"/>
                  <a:chExt cx="829215" cy="2483464"/>
                </a:xfrm>
                <a:solidFill>
                  <a:srgbClr val="A5A5A5"/>
                </a:solidFill>
              </p:grpSpPr>
              <p:sp>
                <p:nvSpPr>
                  <p:cNvPr id="240" name="Rectangle 7">
                    <a:extLst>
                      <a:ext uri="{FF2B5EF4-FFF2-40B4-BE49-F238E27FC236}">
                        <a16:creationId xmlns:a16="http://schemas.microsoft.com/office/drawing/2014/main" id="{D9A47E90-AC06-4A38-946D-418782E3AB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0002" y="3359567"/>
                    <a:ext cx="339225" cy="19495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4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128580" tIns="64290" rIns="128580" bIns="6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109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1" name="Oval 8">
                    <a:extLst>
                      <a:ext uri="{FF2B5EF4-FFF2-40B4-BE49-F238E27FC236}">
                        <a16:creationId xmlns:a16="http://schemas.microsoft.com/office/drawing/2014/main" id="{D279DA6B-5747-4E23-8EA5-8314A0F2FD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55006" y="5022192"/>
                    <a:ext cx="829215" cy="820839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4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128580" tIns="64290" rIns="128580" bIns="6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109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5" name="Rectangle 23">
                  <a:extLst>
                    <a:ext uri="{FF2B5EF4-FFF2-40B4-BE49-F238E27FC236}">
                      <a16:creationId xmlns:a16="http://schemas.microsoft.com/office/drawing/2014/main" id="{9BE827D1-8E61-40F7-89FC-F173C84D2A7F}"/>
                    </a:ext>
                  </a:extLst>
                </p:cNvPr>
                <p:cNvSpPr/>
                <p:nvPr/>
              </p:nvSpPr>
              <p:spPr>
                <a:xfrm>
                  <a:off x="3470055" y="4838605"/>
                  <a:ext cx="954018" cy="533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2000" b="1" dirty="0">
                      <a:solidFill>
                        <a:prstClr val="white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rPr>
                    <a:t>290</a:t>
                  </a:r>
                  <a:endParaRPr lang="en-US" sz="1200" b="1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  <p:grpSp>
              <p:nvGrpSpPr>
                <p:cNvPr id="236" name="Group 33">
                  <a:extLst>
                    <a:ext uri="{FF2B5EF4-FFF2-40B4-BE49-F238E27FC236}">
                      <a16:creationId xmlns:a16="http://schemas.microsoft.com/office/drawing/2014/main" id="{327208ED-8738-410C-BDB3-DA7E8678108F}"/>
                    </a:ext>
                  </a:extLst>
                </p:cNvPr>
                <p:cNvGrpSpPr/>
                <p:nvPr/>
              </p:nvGrpSpPr>
              <p:grpSpPr>
                <a:xfrm>
                  <a:off x="4653185" y="3267724"/>
                  <a:ext cx="874515" cy="2281542"/>
                  <a:chOff x="5151823" y="3679673"/>
                  <a:chExt cx="829215" cy="2163358"/>
                </a:xfrm>
                <a:solidFill>
                  <a:srgbClr val="FFC000"/>
                </a:solidFill>
              </p:grpSpPr>
              <p:sp>
                <p:nvSpPr>
                  <p:cNvPr id="238" name="Rectangle 7">
                    <a:extLst>
                      <a:ext uri="{FF2B5EF4-FFF2-40B4-BE49-F238E27FC236}">
                        <a16:creationId xmlns:a16="http://schemas.microsoft.com/office/drawing/2014/main" id="{AA90B3DB-9EE7-4563-A9B7-4A47A8D2AF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96819" y="3679673"/>
                    <a:ext cx="339225" cy="162939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4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128580" tIns="64290" rIns="128580" bIns="6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109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9" name="Oval 8">
                    <a:extLst>
                      <a:ext uri="{FF2B5EF4-FFF2-40B4-BE49-F238E27FC236}">
                        <a16:creationId xmlns:a16="http://schemas.microsoft.com/office/drawing/2014/main" id="{25F933A5-63DE-4C53-A4AB-8A9CB8D5CA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51823" y="5022192"/>
                    <a:ext cx="829215" cy="820839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4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128580" tIns="64290" rIns="128580" bIns="6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109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7" name="Rectangle 29">
                  <a:extLst>
                    <a:ext uri="{FF2B5EF4-FFF2-40B4-BE49-F238E27FC236}">
                      <a16:creationId xmlns:a16="http://schemas.microsoft.com/office/drawing/2014/main" id="{D23B8EEB-4E40-4ED2-B6D3-B9AB56237AAD}"/>
                    </a:ext>
                  </a:extLst>
                </p:cNvPr>
                <p:cNvSpPr/>
                <p:nvPr/>
              </p:nvSpPr>
              <p:spPr>
                <a:xfrm>
                  <a:off x="4613432" y="4851375"/>
                  <a:ext cx="954018" cy="533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2000" b="1" dirty="0">
                      <a:solidFill>
                        <a:prstClr val="white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 Light" panose="020B0306030504020204" pitchFamily="34" charset="0"/>
                      <a:sym typeface="Times New Roman" panose="02020603050405020304" pitchFamily="18" charset="0"/>
                    </a:rPr>
                    <a:t>233</a:t>
                  </a:r>
                  <a:endParaRPr lang="en-US" sz="1200" b="1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88" name="Freeform 5">
                <a:extLst>
                  <a:ext uri="{FF2B5EF4-FFF2-40B4-BE49-F238E27FC236}">
                    <a16:creationId xmlns:a16="http://schemas.microsoft.com/office/drawing/2014/main" id="{500D70E5-3472-4BC9-89DF-DDB78593A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108" y="1724228"/>
                <a:ext cx="335031" cy="3226215"/>
              </a:xfrm>
              <a:custGeom>
                <a:avLst/>
                <a:gdLst>
                  <a:gd name="T0" fmla="*/ 0 w 89"/>
                  <a:gd name="T1" fmla="*/ 41 h 864"/>
                  <a:gd name="T2" fmla="*/ 0 w 89"/>
                  <a:gd name="T3" fmla="*/ 41 h 864"/>
                  <a:gd name="T4" fmla="*/ 44 w 89"/>
                  <a:gd name="T5" fmla="*/ 0 h 864"/>
                  <a:gd name="T6" fmla="*/ 89 w 89"/>
                  <a:gd name="T7" fmla="*/ 41 h 864"/>
                  <a:gd name="T8" fmla="*/ 89 w 89"/>
                  <a:gd name="T9" fmla="*/ 41 h 864"/>
                  <a:gd name="T10" fmla="*/ 89 w 89"/>
                  <a:gd name="T11" fmla="*/ 864 h 864"/>
                  <a:gd name="T12" fmla="*/ 0 w 89"/>
                  <a:gd name="T13" fmla="*/ 864 h 864"/>
                  <a:gd name="T14" fmla="*/ 0 w 89"/>
                  <a:gd name="T15" fmla="*/ 45 h 864"/>
                  <a:gd name="T16" fmla="*/ 0 w 89"/>
                  <a:gd name="T17" fmla="*/ 41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864">
                    <a:moveTo>
                      <a:pt x="0" y="41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2" y="18"/>
                      <a:pt x="21" y="0"/>
                      <a:pt x="44" y="0"/>
                    </a:cubicBezTo>
                    <a:cubicBezTo>
                      <a:pt x="68" y="0"/>
                      <a:pt x="87" y="18"/>
                      <a:pt x="89" y="41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89" y="864"/>
                      <a:pt x="89" y="864"/>
                      <a:pt x="89" y="864"/>
                    </a:cubicBezTo>
                    <a:cubicBezTo>
                      <a:pt x="0" y="864"/>
                      <a:pt x="0" y="864"/>
                      <a:pt x="0" y="864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4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89" name="Rectangle 7">
                <a:extLst>
                  <a:ext uri="{FF2B5EF4-FFF2-40B4-BE49-F238E27FC236}">
                    <a16:creationId xmlns:a16="http://schemas.microsoft.com/office/drawing/2014/main" id="{FB0390D0-9DDF-448C-895E-4B65B628D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5109" y="3934823"/>
                <a:ext cx="335031" cy="101562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90" name="Oval 8">
                <a:extLst>
                  <a:ext uri="{FF2B5EF4-FFF2-40B4-BE49-F238E27FC236}">
                    <a16:creationId xmlns:a16="http://schemas.microsoft.com/office/drawing/2014/main" id="{302BCCC2-9C0B-4BBE-B34D-575DA8B1D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3142" y="4667116"/>
                <a:ext cx="818962" cy="81069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91" name="Rectangle 29">
                <a:extLst>
                  <a:ext uri="{FF2B5EF4-FFF2-40B4-BE49-F238E27FC236}">
                    <a16:creationId xmlns:a16="http://schemas.microsoft.com/office/drawing/2014/main" id="{BCD1C2CF-7BA4-4BEF-B8F7-CB7C1B4A06B6}"/>
                  </a:ext>
                </a:extLst>
              </p:cNvPr>
              <p:cNvSpPr/>
              <p:nvPr/>
            </p:nvSpPr>
            <p:spPr>
              <a:xfrm>
                <a:off x="4669304" y="4812291"/>
                <a:ext cx="893415" cy="499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1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 Light" panose="020B0306030504020204" pitchFamily="34" charset="0"/>
                    <a:sym typeface="Times New Roman" panose="02020603050405020304" pitchFamily="18" charset="0"/>
                  </a:rPr>
                  <a:t>207</a:t>
                </a:r>
                <a:endParaRPr lang="en-US" sz="1200" b="1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 Light" panose="020B03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95" name="TextBox 76">
                <a:extLst>
                  <a:ext uri="{FF2B5EF4-FFF2-40B4-BE49-F238E27FC236}">
                    <a16:creationId xmlns:a16="http://schemas.microsoft.com/office/drawing/2014/main" id="{60FC669A-1C9A-43B4-A8A7-36BD13C37BEB}"/>
                  </a:ext>
                </a:extLst>
              </p:cNvPr>
              <p:cNvSpPr txBox="1"/>
              <p:nvPr/>
            </p:nvSpPr>
            <p:spPr>
              <a:xfrm>
                <a:off x="4809418" y="5531194"/>
                <a:ext cx="1024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纽约</a:t>
                </a:r>
              </a:p>
            </p:txBody>
          </p:sp>
        </p:grp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3622DF02-DC9A-4C78-9724-4E69BB713852}"/>
              </a:ext>
            </a:extLst>
          </p:cNvPr>
          <p:cNvSpPr txBox="1"/>
          <p:nvPr/>
        </p:nvSpPr>
        <p:spPr>
          <a:xfrm>
            <a:off x="7410190" y="6099524"/>
            <a:ext cx="355765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sz="2400" b="1" dirty="0">
                <a:latin typeface="微软雅黑"/>
                <a:ea typeface="微软雅黑"/>
                <a:cs typeface="+mn-ea"/>
                <a:sym typeface="+mn-lt"/>
              </a:rPr>
              <a:t>世界各国儿童编程渗透率</a:t>
            </a:r>
          </a:p>
        </p:txBody>
      </p:sp>
      <p:graphicFrame>
        <p:nvGraphicFramePr>
          <p:cNvPr id="50" name="图表 49">
            <a:extLst>
              <a:ext uri="{FF2B5EF4-FFF2-40B4-BE49-F238E27FC236}">
                <a16:creationId xmlns:a16="http://schemas.microsoft.com/office/drawing/2014/main" id="{FAA51BBF-1DBD-4CD7-96C0-2A1286AD22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659922"/>
              </p:ext>
            </p:extLst>
          </p:nvPr>
        </p:nvGraphicFramePr>
        <p:xfrm>
          <a:off x="6225323" y="1528908"/>
          <a:ext cx="5880952" cy="4443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308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99B4E23B-E0BF-4D6A-A2C3-A71212BCB0BD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29102F4-BAF1-4A32-9865-ADF668867629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国内情况</a:t>
              </a: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C6CFC24D-9BF0-4A2D-97DE-4DCBD285165A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1757FEC-9D17-4CA7-9EBF-07A70ED1A685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Domestic Situation</a:t>
              </a: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F1D721FE-4BC2-4977-BB87-F4579CA260A3}"/>
              </a:ext>
            </a:extLst>
          </p:cNvPr>
          <p:cNvSpPr/>
          <p:nvPr/>
        </p:nvSpPr>
        <p:spPr>
          <a:xfrm>
            <a:off x="1522171" y="416104"/>
            <a:ext cx="12192000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国内政策指向，多方举措同步发展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PA_库_组合 1">
            <a:extLst>
              <a:ext uri="{FF2B5EF4-FFF2-40B4-BE49-F238E27FC236}">
                <a16:creationId xmlns:a16="http://schemas.microsoft.com/office/drawing/2014/main" id="{CB54B3F1-3E40-4019-986D-8B93426F909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651375" y="3273514"/>
            <a:ext cx="1717370" cy="1242159"/>
            <a:chOff x="1121080" y="2732328"/>
            <a:chExt cx="2382771" cy="1634032"/>
          </a:xfrm>
        </p:grpSpPr>
        <p:grpSp>
          <p:nvGrpSpPr>
            <p:cNvPr id="54" name="Group 2">
              <a:extLst>
                <a:ext uri="{FF2B5EF4-FFF2-40B4-BE49-F238E27FC236}">
                  <a16:creationId xmlns:a16="http://schemas.microsoft.com/office/drawing/2014/main" id="{36E1A228-DC4A-412A-9B05-7D2321398B0B}"/>
                </a:ext>
              </a:extLst>
            </p:cNvPr>
            <p:cNvGrpSpPr/>
            <p:nvPr/>
          </p:nvGrpSpPr>
          <p:grpSpPr>
            <a:xfrm>
              <a:off x="1131570" y="2732328"/>
              <a:ext cx="2249805" cy="1200578"/>
              <a:chOff x="487363" y="2654300"/>
              <a:chExt cx="2540541" cy="1355725"/>
            </a:xfrm>
          </p:grpSpPr>
          <p:grpSp>
            <p:nvGrpSpPr>
              <p:cNvPr id="62" name="Group 39">
                <a:extLst>
                  <a:ext uri="{FF2B5EF4-FFF2-40B4-BE49-F238E27FC236}">
                    <a16:creationId xmlns:a16="http://schemas.microsoft.com/office/drawing/2014/main" id="{7D1D9BC7-9C06-4D93-A40A-9A85C2318978}"/>
                  </a:ext>
                </a:extLst>
              </p:cNvPr>
              <p:cNvGrpSpPr/>
              <p:nvPr/>
            </p:nvGrpSpPr>
            <p:grpSpPr>
              <a:xfrm>
                <a:off x="487363" y="2654300"/>
                <a:ext cx="2540541" cy="1355725"/>
                <a:chOff x="487363" y="2654300"/>
                <a:chExt cx="2540541" cy="1355725"/>
              </a:xfrm>
            </p:grpSpPr>
            <p:sp>
              <p:nvSpPr>
                <p:cNvPr id="64" name="Freeform: Shape 41">
                  <a:extLst>
                    <a:ext uri="{FF2B5EF4-FFF2-40B4-BE49-F238E27FC236}">
                      <a16:creationId xmlns:a16="http://schemas.microsoft.com/office/drawing/2014/main" id="{D32AE27A-FC6B-40F9-8126-3F27CD6FB0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413" y="2673350"/>
                  <a:ext cx="1632491" cy="1336675"/>
                </a:xfrm>
                <a:custGeom>
                  <a:avLst/>
                  <a:gdLst>
                    <a:gd name="T0" fmla="*/ 706 w 1122"/>
                    <a:gd name="T1" fmla="*/ 866 h 866"/>
                    <a:gd name="T2" fmla="*/ 706 w 1122"/>
                    <a:gd name="T3" fmla="*/ 671 h 866"/>
                    <a:gd name="T4" fmla="*/ 0 w 1122"/>
                    <a:gd name="T5" fmla="*/ 671 h 866"/>
                    <a:gd name="T6" fmla="*/ 0 w 1122"/>
                    <a:gd name="T7" fmla="*/ 194 h 866"/>
                    <a:gd name="T8" fmla="*/ 706 w 1122"/>
                    <a:gd name="T9" fmla="*/ 194 h 866"/>
                    <a:gd name="T10" fmla="*/ 706 w 1122"/>
                    <a:gd name="T11" fmla="*/ 0 h 866"/>
                    <a:gd name="T12" fmla="*/ 1122 w 1122"/>
                    <a:gd name="T13" fmla="*/ 433 h 866"/>
                    <a:gd name="T14" fmla="*/ 706 w 1122"/>
                    <a:gd name="T15" fmla="*/ 866 h 866"/>
                    <a:gd name="T16" fmla="*/ 706 w 1122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2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2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Oval 42">
                  <a:extLst>
                    <a:ext uri="{FF2B5EF4-FFF2-40B4-BE49-F238E27FC236}">
                      <a16:creationId xmlns:a16="http://schemas.microsoft.com/office/drawing/2014/main" id="{F9079C3C-2E93-45AE-93B8-C4BAB6597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3" y="2654300"/>
                  <a:ext cx="1333500" cy="133667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3" name="Oval 40">
                <a:extLst>
                  <a:ext uri="{FF2B5EF4-FFF2-40B4-BE49-F238E27FC236}">
                    <a16:creationId xmlns:a16="http://schemas.microsoft.com/office/drawing/2014/main" id="{9728C470-8C46-4A97-9210-910451F9A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5" name="Group 6">
              <a:extLst>
                <a:ext uri="{FF2B5EF4-FFF2-40B4-BE49-F238E27FC236}">
                  <a16:creationId xmlns:a16="http://schemas.microsoft.com/office/drawing/2014/main" id="{3ADE48D2-1042-4D8C-8EF0-D25B5C0F3AFE}"/>
                </a:ext>
              </a:extLst>
            </p:cNvPr>
            <p:cNvGrpSpPr/>
            <p:nvPr/>
          </p:nvGrpSpPr>
          <p:grpSpPr>
            <a:xfrm>
              <a:off x="1486870" y="3076016"/>
              <a:ext cx="494852" cy="483605"/>
              <a:chOff x="4913313" y="1749426"/>
              <a:chExt cx="558800" cy="546100"/>
            </a:xfrm>
            <a:solidFill>
              <a:schemeClr val="accent1"/>
            </a:solidFill>
          </p:grpSpPr>
          <p:sp>
            <p:nvSpPr>
              <p:cNvPr id="59" name="Freeform: Shape 26">
                <a:extLst>
                  <a:ext uri="{FF2B5EF4-FFF2-40B4-BE49-F238E27FC236}">
                    <a16:creationId xmlns:a16="http://schemas.microsoft.com/office/drawing/2014/main" id="{688060CE-1F6D-4120-8CBD-C120A4929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1795463"/>
                <a:ext cx="463550" cy="500063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27">
                <a:extLst>
                  <a:ext uri="{FF2B5EF4-FFF2-40B4-BE49-F238E27FC236}">
                    <a16:creationId xmlns:a16="http://schemas.microsoft.com/office/drawing/2014/main" id="{867610EB-CA86-4109-A449-AE599A1DE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925" y="1749426"/>
                <a:ext cx="357188" cy="354013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28">
                <a:extLst>
                  <a:ext uri="{FF2B5EF4-FFF2-40B4-BE49-F238E27FC236}">
                    <a16:creationId xmlns:a16="http://schemas.microsoft.com/office/drawing/2014/main" id="{FCCFCEA2-81E8-4500-80D4-9C46A587B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179070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7" name="TextBox 54">
              <a:extLst>
                <a:ext uri="{FF2B5EF4-FFF2-40B4-BE49-F238E27FC236}">
                  <a16:creationId xmlns:a16="http://schemas.microsoft.com/office/drawing/2014/main" id="{3FFF6D90-350F-4362-8687-C02187AAE1B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21080" y="4083330"/>
              <a:ext cx="2382771" cy="283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normAutofit fontScale="850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accent1"/>
                  </a:solidFill>
                </a:rPr>
                <a:t>政策先行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99C2039-CE4D-4A4C-B790-D241F0BE255B}"/>
              </a:ext>
            </a:extLst>
          </p:cNvPr>
          <p:cNvSpPr txBox="1"/>
          <p:nvPr/>
        </p:nvSpPr>
        <p:spPr>
          <a:xfrm>
            <a:off x="1129890" y="1624844"/>
            <a:ext cx="437477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dirty="0"/>
              <a:t>十八大以来，中央及教育部各规划，文件频繁强调教育信息化，鼓励各级学校积极探索信息技术在教学模式中的应用。</a:t>
            </a:r>
          </a:p>
        </p:txBody>
      </p:sp>
      <p:grpSp>
        <p:nvGrpSpPr>
          <p:cNvPr id="66" name="PA_库_组合 1">
            <a:extLst>
              <a:ext uri="{FF2B5EF4-FFF2-40B4-BE49-F238E27FC236}">
                <a16:creationId xmlns:a16="http://schemas.microsoft.com/office/drawing/2014/main" id="{DE0AE98D-8F32-4ADC-973B-B455BEA5CB6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07859" y="3286338"/>
            <a:ext cx="1717370" cy="1242160"/>
            <a:chOff x="1121081" y="2732327"/>
            <a:chExt cx="2382772" cy="1634033"/>
          </a:xfrm>
        </p:grpSpPr>
        <p:grpSp>
          <p:nvGrpSpPr>
            <p:cNvPr id="67" name="Group 2">
              <a:extLst>
                <a:ext uri="{FF2B5EF4-FFF2-40B4-BE49-F238E27FC236}">
                  <a16:creationId xmlns:a16="http://schemas.microsoft.com/office/drawing/2014/main" id="{E8BFA52B-6CFE-41E9-A5A0-647589EF7678}"/>
                </a:ext>
              </a:extLst>
            </p:cNvPr>
            <p:cNvGrpSpPr/>
            <p:nvPr/>
          </p:nvGrpSpPr>
          <p:grpSpPr>
            <a:xfrm>
              <a:off x="1131571" y="2732327"/>
              <a:ext cx="2249804" cy="1200579"/>
              <a:chOff x="487364" y="2654299"/>
              <a:chExt cx="2540540" cy="1355726"/>
            </a:xfrm>
          </p:grpSpPr>
          <p:grpSp>
            <p:nvGrpSpPr>
              <p:cNvPr id="73" name="Group 39">
                <a:extLst>
                  <a:ext uri="{FF2B5EF4-FFF2-40B4-BE49-F238E27FC236}">
                    <a16:creationId xmlns:a16="http://schemas.microsoft.com/office/drawing/2014/main" id="{57829684-593A-45D3-B867-0916F8FDB1F1}"/>
                  </a:ext>
                </a:extLst>
              </p:cNvPr>
              <p:cNvGrpSpPr/>
              <p:nvPr/>
            </p:nvGrpSpPr>
            <p:grpSpPr>
              <a:xfrm>
                <a:off x="487364" y="2654299"/>
                <a:ext cx="2540540" cy="1355726"/>
                <a:chOff x="487364" y="2654299"/>
                <a:chExt cx="2540540" cy="1355726"/>
              </a:xfrm>
            </p:grpSpPr>
            <p:sp>
              <p:nvSpPr>
                <p:cNvPr id="75" name="Freeform: Shape 41">
                  <a:extLst>
                    <a:ext uri="{FF2B5EF4-FFF2-40B4-BE49-F238E27FC236}">
                      <a16:creationId xmlns:a16="http://schemas.microsoft.com/office/drawing/2014/main" id="{541FFB80-1905-4555-84E2-945BF62A5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413" y="2673350"/>
                  <a:ext cx="1632491" cy="1336675"/>
                </a:xfrm>
                <a:custGeom>
                  <a:avLst/>
                  <a:gdLst>
                    <a:gd name="T0" fmla="*/ 706 w 1122"/>
                    <a:gd name="T1" fmla="*/ 866 h 866"/>
                    <a:gd name="T2" fmla="*/ 706 w 1122"/>
                    <a:gd name="T3" fmla="*/ 671 h 866"/>
                    <a:gd name="T4" fmla="*/ 0 w 1122"/>
                    <a:gd name="T5" fmla="*/ 671 h 866"/>
                    <a:gd name="T6" fmla="*/ 0 w 1122"/>
                    <a:gd name="T7" fmla="*/ 194 h 866"/>
                    <a:gd name="T8" fmla="*/ 706 w 1122"/>
                    <a:gd name="T9" fmla="*/ 194 h 866"/>
                    <a:gd name="T10" fmla="*/ 706 w 1122"/>
                    <a:gd name="T11" fmla="*/ 0 h 866"/>
                    <a:gd name="T12" fmla="*/ 1122 w 1122"/>
                    <a:gd name="T13" fmla="*/ 433 h 866"/>
                    <a:gd name="T14" fmla="*/ 706 w 1122"/>
                    <a:gd name="T15" fmla="*/ 866 h 866"/>
                    <a:gd name="T16" fmla="*/ 706 w 1122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2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2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Oval 42">
                  <a:extLst>
                    <a:ext uri="{FF2B5EF4-FFF2-40B4-BE49-F238E27FC236}">
                      <a16:creationId xmlns:a16="http://schemas.microsoft.com/office/drawing/2014/main" id="{7C6DF67B-B800-43F2-93EB-0747F211B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3" y="2654300"/>
                  <a:ext cx="1333500" cy="133667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74" name="Oval 40">
                <a:extLst>
                  <a:ext uri="{FF2B5EF4-FFF2-40B4-BE49-F238E27FC236}">
                    <a16:creationId xmlns:a16="http://schemas.microsoft.com/office/drawing/2014/main" id="{C867A60C-DBAE-49B0-8097-23AFF0E1F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69" name="TextBox 54">
              <a:extLst>
                <a:ext uri="{FF2B5EF4-FFF2-40B4-BE49-F238E27FC236}">
                  <a16:creationId xmlns:a16="http://schemas.microsoft.com/office/drawing/2014/main" id="{5DD6FA44-7C36-4678-8880-6B12DDB336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21081" y="4083330"/>
              <a:ext cx="2382772" cy="283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normAutofit fontScale="850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solidFill>
                    <a:schemeClr val="accent1"/>
                  </a:solidFill>
                </a:rPr>
                <a:t>顶层设计</a:t>
              </a:r>
            </a:p>
          </p:txBody>
        </p:sp>
      </p:grpSp>
      <p:sp>
        <p:nvSpPr>
          <p:cNvPr id="77" name="Freeform: Shape 24">
            <a:extLst>
              <a:ext uri="{FF2B5EF4-FFF2-40B4-BE49-F238E27FC236}">
                <a16:creationId xmlns:a16="http://schemas.microsoft.com/office/drawing/2014/main" id="{8FA4683F-382E-45F2-A595-13CD950909B2}"/>
              </a:ext>
            </a:extLst>
          </p:cNvPr>
          <p:cNvSpPr>
            <a:spLocks/>
          </p:cNvSpPr>
          <p:nvPr/>
        </p:nvSpPr>
        <p:spPr bwMode="auto">
          <a:xfrm>
            <a:off x="1173087" y="3530179"/>
            <a:ext cx="335787" cy="399568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0688C9BB-D64A-4396-BF64-47CC411550C1}"/>
              </a:ext>
            </a:extLst>
          </p:cNvPr>
          <p:cNvCxnSpPr>
            <a:cxnSpLocks/>
          </p:cNvCxnSpPr>
          <p:nvPr/>
        </p:nvCxnSpPr>
        <p:spPr>
          <a:xfrm>
            <a:off x="3084498" y="4597819"/>
            <a:ext cx="7897" cy="6054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0F906D4-1076-4931-8568-7F0B93ADA080}"/>
              </a:ext>
            </a:extLst>
          </p:cNvPr>
          <p:cNvSpPr txBox="1"/>
          <p:nvPr/>
        </p:nvSpPr>
        <p:spPr>
          <a:xfrm>
            <a:off x="726887" y="5309367"/>
            <a:ext cx="4955834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dirty="0"/>
              <a:t>十九大报告进一步提出，开展网络教育，编程教育从属于信息技术教育，在现代化的国家战略背景下，互联网少儿编程行业所处的政策大环境十分积极。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62D203D-B97D-4606-AE78-E6206CD6D2A0}"/>
              </a:ext>
            </a:extLst>
          </p:cNvPr>
          <p:cNvCxnSpPr/>
          <p:nvPr/>
        </p:nvCxnSpPr>
        <p:spPr>
          <a:xfrm flipV="1">
            <a:off x="4368745" y="3723430"/>
            <a:ext cx="1612955" cy="133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349E84B9-1F0A-44DC-93A9-0FDA8A5006B7}"/>
              </a:ext>
            </a:extLst>
          </p:cNvPr>
          <p:cNvSpPr/>
          <p:nvPr/>
        </p:nvSpPr>
        <p:spPr>
          <a:xfrm>
            <a:off x="7205889" y="5484387"/>
            <a:ext cx="3752848" cy="710882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+mn-ea"/>
              </a:rPr>
              <a:t>教育部办公厅印发</a:t>
            </a:r>
            <a:r>
              <a:rPr lang="en-US" altLang="zh-CN" sz="1600" dirty="0">
                <a:latin typeface="+mn-ea"/>
              </a:rPr>
              <a:t>《2019</a:t>
            </a:r>
            <a:r>
              <a:rPr lang="zh-CN" altLang="en-US" sz="1600" dirty="0">
                <a:latin typeface="+mn-ea"/>
              </a:rPr>
              <a:t>年教育信息化和网络安全工作要点</a:t>
            </a:r>
            <a:r>
              <a:rPr lang="en-US" altLang="zh-CN" sz="1600" dirty="0">
                <a:latin typeface="+mn-ea"/>
              </a:rPr>
              <a:t>》</a:t>
            </a:r>
            <a:endParaRPr lang="zh-CN" altLang="en-US" sz="1600" dirty="0">
              <a:latin typeface="+mn-ea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B7D8B536-3C31-4E1D-AE25-874DBDE11EF2}"/>
              </a:ext>
            </a:extLst>
          </p:cNvPr>
          <p:cNvSpPr/>
          <p:nvPr/>
        </p:nvSpPr>
        <p:spPr>
          <a:xfrm>
            <a:off x="7205889" y="4535853"/>
            <a:ext cx="3752848" cy="638114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>
                <a:latin typeface="+mn-ea"/>
              </a:rPr>
              <a:t>2017</a:t>
            </a:r>
            <a:r>
              <a:rPr lang="zh-CN" altLang="en-US" sz="1600" dirty="0">
                <a:latin typeface="+mn-ea"/>
              </a:rPr>
              <a:t>年起，信息技术成为</a:t>
            </a:r>
            <a:endParaRPr lang="en-US" altLang="zh-CN" sz="1600" dirty="0">
              <a:latin typeface="+mn-ea"/>
            </a:endParaRPr>
          </a:p>
          <a:p>
            <a:pPr algn="ctr"/>
            <a:r>
              <a:rPr lang="zh-CN" altLang="en-US" sz="1600" dirty="0">
                <a:latin typeface="+mn-ea"/>
              </a:rPr>
              <a:t>浙江高考科目之一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11A21B9-362B-4798-B3D7-905448E2B57D}"/>
              </a:ext>
            </a:extLst>
          </p:cNvPr>
          <p:cNvCxnSpPr>
            <a:cxnSpLocks/>
          </p:cNvCxnSpPr>
          <p:nvPr/>
        </p:nvCxnSpPr>
        <p:spPr>
          <a:xfrm flipV="1">
            <a:off x="3084498" y="2581275"/>
            <a:ext cx="7897" cy="5930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DC432FE-D4AF-4F04-9778-849CE2F62695}"/>
              </a:ext>
            </a:extLst>
          </p:cNvPr>
          <p:cNvSpPr/>
          <p:nvPr/>
        </p:nvSpPr>
        <p:spPr>
          <a:xfrm>
            <a:off x="7205889" y="1790213"/>
            <a:ext cx="3752848" cy="923331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>
                <a:latin typeface="+mn-ea"/>
              </a:rPr>
              <a:t>2015</a:t>
            </a:r>
            <a:r>
              <a:rPr lang="zh-CN" altLang="en-US" sz="1600" dirty="0">
                <a:latin typeface="+mn-ea"/>
              </a:rPr>
              <a:t>年教育部印发</a:t>
            </a:r>
            <a:r>
              <a:rPr lang="en-US" altLang="zh-CN" sz="1600" dirty="0">
                <a:latin typeface="+mn-ea"/>
              </a:rPr>
              <a:t>《</a:t>
            </a:r>
            <a:r>
              <a:rPr lang="zh-CN" altLang="en-US" sz="1600" dirty="0">
                <a:latin typeface="+mn-ea"/>
              </a:rPr>
              <a:t>教育信息化“十三五”规划</a:t>
            </a:r>
            <a:r>
              <a:rPr lang="en-US" altLang="zh-CN" sz="1600" dirty="0">
                <a:latin typeface="+mn-ea"/>
              </a:rPr>
              <a:t>》</a:t>
            </a:r>
            <a:r>
              <a:rPr lang="zh-CN" altLang="en-US" sz="1600" dirty="0">
                <a:latin typeface="+mn-ea"/>
              </a:rPr>
              <a:t>，提出积极探索信息技术在“众创空间”、跨学科学习。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376B2D5-89A0-4ACD-BBD3-A7B6A7171CD3}"/>
              </a:ext>
            </a:extLst>
          </p:cNvPr>
          <p:cNvSpPr/>
          <p:nvPr/>
        </p:nvSpPr>
        <p:spPr>
          <a:xfrm>
            <a:off x="7205889" y="3041458"/>
            <a:ext cx="3752848" cy="1183976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>
                <a:latin typeface="+mn-ea"/>
              </a:rPr>
              <a:t>2017</a:t>
            </a:r>
            <a:r>
              <a:rPr lang="zh-CN" altLang="en-US" sz="1600" dirty="0">
                <a:latin typeface="+mn-ea"/>
              </a:rPr>
              <a:t>年，国务院发布：</a:t>
            </a:r>
            <a:r>
              <a:rPr lang="en-US" altLang="zh-CN" sz="1600" dirty="0">
                <a:latin typeface="+mn-ea"/>
              </a:rPr>
              <a:t>《</a:t>
            </a:r>
            <a:r>
              <a:rPr lang="zh-CN" altLang="en-US" sz="1600" dirty="0">
                <a:latin typeface="+mn-ea"/>
              </a:rPr>
              <a:t>新一代人工智能发展规划</a:t>
            </a:r>
            <a:r>
              <a:rPr lang="en-US" altLang="zh-CN" sz="1600" dirty="0">
                <a:latin typeface="+mn-ea"/>
              </a:rPr>
              <a:t>》</a:t>
            </a:r>
            <a:r>
              <a:rPr lang="zh-CN" altLang="en-US" sz="1600" dirty="0">
                <a:latin typeface="+mn-ea"/>
              </a:rPr>
              <a:t>提出人工智能成为国际竞争的新焦点，在中小学阶段设置人工智能相关课程。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7214B74-847A-4B68-BBC1-DFF2E3405CDF}"/>
              </a:ext>
            </a:extLst>
          </p:cNvPr>
          <p:cNvCxnSpPr/>
          <p:nvPr/>
        </p:nvCxnSpPr>
        <p:spPr>
          <a:xfrm>
            <a:off x="5981700" y="2251878"/>
            <a:ext cx="0" cy="358795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4F106BD-BAA7-4EE7-B637-37DD7C1A37C3}"/>
              </a:ext>
            </a:extLst>
          </p:cNvPr>
          <p:cNvCxnSpPr/>
          <p:nvPr/>
        </p:nvCxnSpPr>
        <p:spPr>
          <a:xfrm>
            <a:off x="5981700" y="2251878"/>
            <a:ext cx="110003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22D2629-EDF2-4E2C-90CA-0BFEC46475BC}"/>
              </a:ext>
            </a:extLst>
          </p:cNvPr>
          <p:cNvCxnSpPr/>
          <p:nvPr/>
        </p:nvCxnSpPr>
        <p:spPr>
          <a:xfrm>
            <a:off x="5981700" y="3723430"/>
            <a:ext cx="110003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8AEB542-B1D2-41FC-B7AD-80E4572F1B04}"/>
              </a:ext>
            </a:extLst>
          </p:cNvPr>
          <p:cNvCxnSpPr/>
          <p:nvPr/>
        </p:nvCxnSpPr>
        <p:spPr>
          <a:xfrm>
            <a:off x="5981700" y="4854910"/>
            <a:ext cx="110003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BE26D4C-3FBE-4B35-BD8B-EA1CCCC36CEB}"/>
              </a:ext>
            </a:extLst>
          </p:cNvPr>
          <p:cNvCxnSpPr/>
          <p:nvPr/>
        </p:nvCxnSpPr>
        <p:spPr>
          <a:xfrm>
            <a:off x="5981700" y="5839828"/>
            <a:ext cx="110003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99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ABE83-5E84-4518-B386-FDFC6D79FB41}"/>
              </a:ext>
            </a:extLst>
          </p:cNvPr>
          <p:cNvSpPr/>
          <p:nvPr/>
        </p:nvSpPr>
        <p:spPr>
          <a:xfrm>
            <a:off x="4837777" y="3955967"/>
            <a:ext cx="585787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</a:rPr>
              <a:t>INTRODUCTION OF PRODUCTS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02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7" y="2996367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产品介绍</a:t>
            </a:r>
          </a:p>
        </p:txBody>
      </p:sp>
    </p:spTree>
    <p:extLst>
      <p:ext uri="{BB962C8B-B14F-4D97-AF65-F5344CB8AC3E}">
        <p14:creationId xmlns:p14="http://schemas.microsoft.com/office/powerpoint/2010/main" val="23544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1101593"/>
            <a:chOff x="716110" y="187653"/>
            <a:chExt cx="4203131" cy="110159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产品意义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62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Aim At Children</a:t>
              </a:r>
            </a:p>
            <a:p>
              <a:pPr>
                <a:lnSpc>
                  <a:spcPct val="130000"/>
                </a:lnSpc>
              </a:pPr>
              <a:endParaRPr lang="en-US" altLang="zh-CN" sz="14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29" name="PA_库_组合 45">
            <a:extLst>
              <a:ext uri="{FF2B5EF4-FFF2-40B4-BE49-F238E27FC236}">
                <a16:creationId xmlns:a16="http://schemas.microsoft.com/office/drawing/2014/main" id="{0C55694B-8F94-455B-9123-95F780B4440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469637" y="2292507"/>
            <a:ext cx="1993433" cy="720000"/>
            <a:chOff x="8564887" y="1896398"/>
            <a:chExt cx="1993433" cy="720000"/>
          </a:xfrm>
        </p:grpSpPr>
        <p:sp>
          <p:nvSpPr>
            <p:cNvPr id="30" name="TextBox 20">
              <a:extLst>
                <a:ext uri="{FF2B5EF4-FFF2-40B4-BE49-F238E27FC236}">
                  <a16:creationId xmlns:a16="http://schemas.microsoft.com/office/drawing/2014/main" id="{60A33AF8-E844-4C15-A54D-BEAB793BEE8D}"/>
                </a:ext>
              </a:extLst>
            </p:cNvPr>
            <p:cNvSpPr txBox="1"/>
            <p:nvPr/>
          </p:nvSpPr>
          <p:spPr>
            <a:xfrm>
              <a:off x="9481102" y="2148675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r>
                <a:rPr lang="zh-CN" altLang="en-US" sz="2400" b="1" dirty="0">
                  <a:solidFill>
                    <a:srgbClr val="656D78"/>
                  </a:solidFill>
                </a:rPr>
                <a:t>思维逻辑能力</a:t>
              </a:r>
            </a:p>
          </p:txBody>
        </p:sp>
        <p:sp>
          <p:nvSpPr>
            <p:cNvPr id="32" name="Rectangle: Rounded Corners 28">
              <a:extLst>
                <a:ext uri="{FF2B5EF4-FFF2-40B4-BE49-F238E27FC236}">
                  <a16:creationId xmlns:a16="http://schemas.microsoft.com/office/drawing/2014/main" id="{A6EA1FBE-0F4C-4ED3-828B-4605F6982BE5}"/>
                </a:ext>
              </a:extLst>
            </p:cNvPr>
            <p:cNvSpPr>
              <a:spLocks/>
            </p:cNvSpPr>
            <p:nvPr/>
          </p:nvSpPr>
          <p:spPr>
            <a:xfrm>
              <a:off x="8564887" y="1896398"/>
              <a:ext cx="720000" cy="720000"/>
            </a:xfrm>
            <a:prstGeom prst="roundRect">
              <a:avLst>
                <a:gd name="adj" fmla="val 1655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3" name="PA_库_组合 44">
            <a:extLst>
              <a:ext uri="{FF2B5EF4-FFF2-40B4-BE49-F238E27FC236}">
                <a16:creationId xmlns:a16="http://schemas.microsoft.com/office/drawing/2014/main" id="{573AF295-6327-4F0C-9450-833EFDE3DC0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469637" y="3555349"/>
            <a:ext cx="1993433" cy="720000"/>
            <a:chOff x="8564887" y="3159240"/>
            <a:chExt cx="1993433" cy="720000"/>
          </a:xfrm>
        </p:grpSpPr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09D5C71E-A55E-4BB7-8786-55BD067C31C8}"/>
                </a:ext>
              </a:extLst>
            </p:cNvPr>
            <p:cNvSpPr txBox="1"/>
            <p:nvPr/>
          </p:nvSpPr>
          <p:spPr>
            <a:xfrm>
              <a:off x="9481102" y="3411518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r>
                <a:rPr lang="zh-CN" altLang="en-US" sz="2400" b="1" dirty="0">
                  <a:solidFill>
                    <a:srgbClr val="656D78"/>
                  </a:solidFill>
                </a:rPr>
                <a:t>培养过程思维</a:t>
              </a:r>
            </a:p>
          </p:txBody>
        </p:sp>
        <p:sp>
          <p:nvSpPr>
            <p:cNvPr id="36" name="Rectangle: Rounded Corners 29">
              <a:extLst>
                <a:ext uri="{FF2B5EF4-FFF2-40B4-BE49-F238E27FC236}">
                  <a16:creationId xmlns:a16="http://schemas.microsoft.com/office/drawing/2014/main" id="{08259754-066B-48CB-AFAF-5DD1BE19575B}"/>
                </a:ext>
              </a:extLst>
            </p:cNvPr>
            <p:cNvSpPr/>
            <p:nvPr/>
          </p:nvSpPr>
          <p:spPr>
            <a:xfrm>
              <a:off x="8564887" y="3159240"/>
              <a:ext cx="720000" cy="720000"/>
            </a:xfrm>
            <a:prstGeom prst="roundRect">
              <a:avLst>
                <a:gd name="adj" fmla="val 165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</p:grpSp>
      <p:grpSp>
        <p:nvGrpSpPr>
          <p:cNvPr id="37" name="PA_库_组合 43">
            <a:extLst>
              <a:ext uri="{FF2B5EF4-FFF2-40B4-BE49-F238E27FC236}">
                <a16:creationId xmlns:a16="http://schemas.microsoft.com/office/drawing/2014/main" id="{05765D45-3F7B-490F-88B6-81E934C0985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469637" y="4818192"/>
            <a:ext cx="1993433" cy="720000"/>
            <a:chOff x="8564887" y="4422083"/>
            <a:chExt cx="1993433" cy="720000"/>
          </a:xfrm>
        </p:grpSpPr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8D1F6B64-59F3-4F62-A915-820FF3C2046F}"/>
                </a:ext>
              </a:extLst>
            </p:cNvPr>
            <p:cNvSpPr txBox="1"/>
            <p:nvPr/>
          </p:nvSpPr>
          <p:spPr>
            <a:xfrm>
              <a:off x="9481102" y="4674361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r>
                <a:rPr lang="zh-CN" altLang="en-US" sz="2400" b="1" dirty="0">
                  <a:solidFill>
                    <a:srgbClr val="656D78"/>
                  </a:solidFill>
                </a:rPr>
                <a:t>深入了解编程</a:t>
              </a:r>
            </a:p>
          </p:txBody>
        </p:sp>
        <p:sp>
          <p:nvSpPr>
            <p:cNvPr id="45" name="Rectangle: Rounded Corners 30">
              <a:extLst>
                <a:ext uri="{FF2B5EF4-FFF2-40B4-BE49-F238E27FC236}">
                  <a16:creationId xmlns:a16="http://schemas.microsoft.com/office/drawing/2014/main" id="{A0BA6000-7BC8-4BC8-A7A7-58EB22AABB47}"/>
                </a:ext>
              </a:extLst>
            </p:cNvPr>
            <p:cNvSpPr/>
            <p:nvPr/>
          </p:nvSpPr>
          <p:spPr>
            <a:xfrm>
              <a:off x="8564887" y="4422083"/>
              <a:ext cx="720000" cy="720000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lvl="0"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</a:t>
              </a: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6</a:t>
              </a:r>
              <a:endParaRPr 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6" name="PA_库_组合 39">
            <a:extLst>
              <a:ext uri="{FF2B5EF4-FFF2-40B4-BE49-F238E27FC236}">
                <a16:creationId xmlns:a16="http://schemas.microsoft.com/office/drawing/2014/main" id="{7A785357-F7CB-409C-8FC5-FF477B7CEE1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617789" y="2296739"/>
            <a:ext cx="1993434" cy="720000"/>
            <a:chOff x="1713039" y="1900630"/>
            <a:chExt cx="1993434" cy="720000"/>
          </a:xfrm>
        </p:grpSpPr>
        <p:sp>
          <p:nvSpPr>
            <p:cNvPr id="47" name="TextBox 32">
              <a:extLst>
                <a:ext uri="{FF2B5EF4-FFF2-40B4-BE49-F238E27FC236}">
                  <a16:creationId xmlns:a16="http://schemas.microsoft.com/office/drawing/2014/main" id="{D17F9D84-3A12-4B59-89FD-BF23C75374A7}"/>
                </a:ext>
              </a:extLst>
            </p:cNvPr>
            <p:cNvSpPr txBox="1"/>
            <p:nvPr/>
          </p:nvSpPr>
          <p:spPr>
            <a:xfrm flipH="1">
              <a:off x="1713039" y="2155064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pPr algn="r"/>
              <a:r>
                <a:rPr lang="zh-CN" altLang="en-US" sz="2400" b="1" dirty="0">
                  <a:solidFill>
                    <a:srgbClr val="656D78"/>
                  </a:solidFill>
                </a:rPr>
                <a:t>编程基础知识</a:t>
              </a:r>
            </a:p>
          </p:txBody>
        </p:sp>
        <p:sp>
          <p:nvSpPr>
            <p:cNvPr id="49" name="Rectangle: Rounded Corners 40">
              <a:extLst>
                <a:ext uri="{FF2B5EF4-FFF2-40B4-BE49-F238E27FC236}">
                  <a16:creationId xmlns:a16="http://schemas.microsoft.com/office/drawing/2014/main" id="{2479BA80-CEBB-4EC5-B768-85D1F00F3D10}"/>
                </a:ext>
              </a:extLst>
            </p:cNvPr>
            <p:cNvSpPr/>
            <p:nvPr/>
          </p:nvSpPr>
          <p:spPr>
            <a:xfrm flipH="1">
              <a:off x="2986473" y="1900630"/>
              <a:ext cx="720000" cy="720000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</p:grpSp>
      <p:grpSp>
        <p:nvGrpSpPr>
          <p:cNvPr id="50" name="PA_库_组合 41">
            <a:extLst>
              <a:ext uri="{FF2B5EF4-FFF2-40B4-BE49-F238E27FC236}">
                <a16:creationId xmlns:a16="http://schemas.microsoft.com/office/drawing/2014/main" id="{2C461C38-5CA1-4811-9F20-E225ED9033B2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617789" y="3559581"/>
            <a:ext cx="1993434" cy="720000"/>
            <a:chOff x="1713039" y="3163472"/>
            <a:chExt cx="1993434" cy="720000"/>
          </a:xfrm>
        </p:grpSpPr>
        <p:sp>
          <p:nvSpPr>
            <p:cNvPr id="51" name="TextBox 35">
              <a:extLst>
                <a:ext uri="{FF2B5EF4-FFF2-40B4-BE49-F238E27FC236}">
                  <a16:creationId xmlns:a16="http://schemas.microsoft.com/office/drawing/2014/main" id="{3810A899-7C6C-498A-8935-275C1412F37E}"/>
                </a:ext>
              </a:extLst>
            </p:cNvPr>
            <p:cNvSpPr txBox="1"/>
            <p:nvPr/>
          </p:nvSpPr>
          <p:spPr>
            <a:xfrm flipH="1">
              <a:off x="1713039" y="3411518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pPr algn="r"/>
              <a:r>
                <a:rPr lang="zh-CN" altLang="en-US" sz="2400" b="1" dirty="0">
                  <a:solidFill>
                    <a:srgbClr val="656D78"/>
                  </a:solidFill>
                </a:rPr>
                <a:t>系统使用方法</a:t>
              </a:r>
            </a:p>
          </p:txBody>
        </p:sp>
        <p:sp>
          <p:nvSpPr>
            <p:cNvPr id="53" name="Rectangle: Rounded Corners 41">
              <a:extLst>
                <a:ext uri="{FF2B5EF4-FFF2-40B4-BE49-F238E27FC236}">
                  <a16:creationId xmlns:a16="http://schemas.microsoft.com/office/drawing/2014/main" id="{6F8EAED7-36DF-4C4D-97EC-1906EBF369E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986473" y="3163472"/>
              <a:ext cx="720000" cy="720000"/>
            </a:xfrm>
            <a:prstGeom prst="roundRect">
              <a:avLst>
                <a:gd name="adj" fmla="val 165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AU" sz="24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</p:grpSp>
      <p:grpSp>
        <p:nvGrpSpPr>
          <p:cNvPr id="54" name="PA_库_组合 42">
            <a:extLst>
              <a:ext uri="{FF2B5EF4-FFF2-40B4-BE49-F238E27FC236}">
                <a16:creationId xmlns:a16="http://schemas.microsoft.com/office/drawing/2014/main" id="{D409DF28-8CB3-4725-904D-8769278860AD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617789" y="4822424"/>
            <a:ext cx="1993434" cy="720000"/>
            <a:chOff x="1713039" y="4426315"/>
            <a:chExt cx="1993434" cy="720000"/>
          </a:xfrm>
        </p:grpSpPr>
        <p:sp>
          <p:nvSpPr>
            <p:cNvPr id="56" name="TextBox 38">
              <a:extLst>
                <a:ext uri="{FF2B5EF4-FFF2-40B4-BE49-F238E27FC236}">
                  <a16:creationId xmlns:a16="http://schemas.microsoft.com/office/drawing/2014/main" id="{2FC9F271-9353-4F17-A2EA-DC2DED29052F}"/>
                </a:ext>
              </a:extLst>
            </p:cNvPr>
            <p:cNvSpPr txBox="1"/>
            <p:nvPr/>
          </p:nvSpPr>
          <p:spPr>
            <a:xfrm flipH="1">
              <a:off x="1713039" y="4674361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pPr algn="r"/>
              <a:r>
                <a:rPr lang="zh-CN" altLang="en-US" sz="2400" b="1" dirty="0">
                  <a:solidFill>
                    <a:srgbClr val="656D78"/>
                  </a:solidFill>
                </a:rPr>
                <a:t>自主学习能力</a:t>
              </a:r>
            </a:p>
          </p:txBody>
        </p:sp>
        <p:sp>
          <p:nvSpPr>
            <p:cNvPr id="57" name="Rectangle: Rounded Corners 42">
              <a:extLst>
                <a:ext uri="{FF2B5EF4-FFF2-40B4-BE49-F238E27FC236}">
                  <a16:creationId xmlns:a16="http://schemas.microsoft.com/office/drawing/2014/main" id="{0FE421DC-E0A7-45C0-AED4-6853A33063B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986473" y="4426315"/>
              <a:ext cx="720000" cy="720000"/>
            </a:xfrm>
            <a:prstGeom prst="roundRect">
              <a:avLst>
                <a:gd name="adj" fmla="val 1655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935E2AF-801C-4CC9-8B94-243EAB408DD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72" y="2370055"/>
            <a:ext cx="4361715" cy="30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7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ABE83-5E84-4518-B386-FDFC6D79FB41}"/>
              </a:ext>
            </a:extLst>
          </p:cNvPr>
          <p:cNvSpPr/>
          <p:nvPr/>
        </p:nvSpPr>
        <p:spPr>
          <a:xfrm>
            <a:off x="4837777" y="3955967"/>
            <a:ext cx="585787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zh-CN" sz="1400" dirty="0"/>
              <a:t>Project Foundation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03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7" y="2996367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项目基础</a:t>
            </a:r>
          </a:p>
        </p:txBody>
      </p:sp>
    </p:spTree>
    <p:extLst>
      <p:ext uri="{BB962C8B-B14F-4D97-AF65-F5344CB8AC3E}">
        <p14:creationId xmlns:p14="http://schemas.microsoft.com/office/powerpoint/2010/main" val="47586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islide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F44F54"/>
      </a:accent2>
      <a:accent3>
        <a:srgbClr val="4A4F4F"/>
      </a:accent3>
      <a:accent4>
        <a:srgbClr val="91969B"/>
      </a:accent4>
      <a:accent5>
        <a:srgbClr val="4A4F4F"/>
      </a:accent5>
      <a:accent6>
        <a:srgbClr val="91969B"/>
      </a:accent6>
      <a:hlink>
        <a:srgbClr val="4A4F4F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T.potx" id="{AEBD0564-65FA-4B13-80F3-F483FE40E815}" vid="{53A2CC4D-D4C4-4A17-A467-553F8E91B19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QT</Template>
  <TotalTime>1155</TotalTime>
  <Words>995</Words>
  <Application>Microsoft Office PowerPoint</Application>
  <PresentationFormat>宽屏</PresentationFormat>
  <Paragraphs>201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FontAwesome</vt:lpstr>
      <vt:lpstr>等线</vt:lpstr>
      <vt:lpstr>思源黑体 CN Bold</vt:lpstr>
      <vt:lpstr>思源黑体 CN Light</vt:lpstr>
      <vt:lpstr>微软雅黑</vt:lpstr>
      <vt:lpstr>Arial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</dc:title>
  <dc:creator>第一PPT</dc:creator>
  <cp:keywords>www.1ppt.com</cp:keywords>
  <dc:description>www.1ppt.com</dc:description>
  <cp:lastModifiedBy>马 振宇</cp:lastModifiedBy>
  <cp:revision>113</cp:revision>
  <dcterms:created xsi:type="dcterms:W3CDTF">2018-05-25T11:19:23Z</dcterms:created>
  <dcterms:modified xsi:type="dcterms:W3CDTF">2021-02-24T15:09:02Z</dcterms:modified>
</cp:coreProperties>
</file>